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37" r:id="rId3"/>
    <p:sldId id="339" r:id="rId4"/>
    <p:sldId id="340" r:id="rId5"/>
    <p:sldId id="343" r:id="rId6"/>
    <p:sldId id="344" r:id="rId7"/>
    <p:sldId id="341" r:id="rId8"/>
    <p:sldId id="342" r:id="rId9"/>
    <p:sldId id="345" r:id="rId10"/>
    <p:sldId id="281" r:id="rId11"/>
    <p:sldId id="262" r:id="rId12"/>
    <p:sldId id="280" r:id="rId13"/>
    <p:sldId id="324" r:id="rId14"/>
    <p:sldId id="282" r:id="rId15"/>
    <p:sldId id="267" r:id="rId16"/>
    <p:sldId id="338" r:id="rId17"/>
    <p:sldId id="263" r:id="rId18"/>
    <p:sldId id="269" r:id="rId19"/>
    <p:sldId id="270" r:id="rId20"/>
    <p:sldId id="346" r:id="rId21"/>
    <p:sldId id="271" r:id="rId22"/>
    <p:sldId id="273" r:id="rId23"/>
    <p:sldId id="274" r:id="rId24"/>
    <p:sldId id="268" r:id="rId25"/>
    <p:sldId id="275" r:id="rId26"/>
    <p:sldId id="272" r:id="rId27"/>
    <p:sldId id="285" r:id="rId28"/>
    <p:sldId id="347" r:id="rId29"/>
    <p:sldId id="277" r:id="rId30"/>
    <p:sldId id="279" r:id="rId31"/>
    <p:sldId id="283" r:id="rId32"/>
    <p:sldId id="284" r:id="rId33"/>
    <p:sldId id="348" r:id="rId34"/>
    <p:sldId id="322" r:id="rId35"/>
    <p:sldId id="318" r:id="rId36"/>
    <p:sldId id="319" r:id="rId37"/>
    <p:sldId id="349" r:id="rId38"/>
    <p:sldId id="266" r:id="rId39"/>
    <p:sldId id="350" r:id="rId40"/>
    <p:sldId id="351" r:id="rId41"/>
    <p:sldId id="352" r:id="rId42"/>
    <p:sldId id="256" r:id="rId43"/>
    <p:sldId id="286" r:id="rId44"/>
    <p:sldId id="287" r:id="rId45"/>
    <p:sldId id="353" r:id="rId46"/>
    <p:sldId id="288" r:id="rId47"/>
    <p:sldId id="320" r:id="rId48"/>
    <p:sldId id="289" r:id="rId49"/>
    <p:sldId id="317" r:id="rId50"/>
    <p:sldId id="257" r:id="rId51"/>
    <p:sldId id="259" r:id="rId52"/>
    <p:sldId id="354" r:id="rId53"/>
    <p:sldId id="260" r:id="rId54"/>
    <p:sldId id="258" r:id="rId55"/>
    <p:sldId id="261" r:id="rId56"/>
    <p:sldId id="290" r:id="rId57"/>
    <p:sldId id="291" r:id="rId58"/>
    <p:sldId id="292" r:id="rId59"/>
    <p:sldId id="293" r:id="rId60"/>
    <p:sldId id="33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55" r:id="rId72"/>
    <p:sldId id="304" r:id="rId73"/>
    <p:sldId id="334" r:id="rId74"/>
    <p:sldId id="305" r:id="rId75"/>
    <p:sldId id="306" r:id="rId76"/>
    <p:sldId id="307" r:id="rId77"/>
    <p:sldId id="309" r:id="rId78"/>
    <p:sldId id="313" r:id="rId79"/>
    <p:sldId id="310" r:id="rId80"/>
    <p:sldId id="312" r:id="rId81"/>
    <p:sldId id="311" r:id="rId82"/>
    <p:sldId id="336" r:id="rId83"/>
    <p:sldId id="335" r:id="rId84"/>
    <p:sldId id="315" r:id="rId85"/>
    <p:sldId id="356" r:id="rId86"/>
    <p:sldId id="357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p_red.png?uselang=ru" TargetMode="External"/><Relationship Id="rId7" Type="http://schemas.openxmlformats.org/officeDocument/2006/relationships/hyperlink" Target="https://ru.wikipedia.org/wiki/1922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1924" TargetMode="External"/><Relationship Id="rId5" Type="http://schemas.openxmlformats.org/officeDocument/2006/relationships/hyperlink" Target="https://ru.wikipedia.org/wiki/1925" TargetMode="Externa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9144000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ОРЕНБУРГ – ЕВРАЗИЙСКИЙ ФЕНОМЕН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3501008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Семёнов Евгений Александрович </a:t>
            </a:r>
          </a:p>
          <a:p>
            <a:pPr algn="r"/>
            <a:r>
              <a:rPr lang="ru-RU" sz="2400" b="1" dirty="0" smtClean="0"/>
              <a:t>кандидат географических наук, </a:t>
            </a:r>
          </a:p>
          <a:p>
            <a:pPr algn="r"/>
            <a:r>
              <a:rPr lang="ru-RU" sz="2400" b="1" dirty="0" smtClean="0"/>
              <a:t>доцент кафедры географии и регионоведения ОГУ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320" t="10335" r="7471" b="9843"/>
          <a:stretch>
            <a:fillRect/>
          </a:stretch>
        </p:blipFill>
        <p:spPr bwMode="auto">
          <a:xfrm>
            <a:off x="-1" y="-1"/>
            <a:ext cx="6379663" cy="428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bump.ru/resources/000/000/000/001/347/1347090_690xNone.jpg"/>
          <p:cNvPicPr>
            <a:picLocks noChangeAspect="1" noChangeArrowheads="1"/>
          </p:cNvPicPr>
          <p:nvPr/>
        </p:nvPicPr>
        <p:blipFill>
          <a:blip r:embed="rId3" cstate="print"/>
          <a:srcRect l="21773" t="11273" r="22184" b="3299"/>
          <a:stretch>
            <a:fillRect/>
          </a:stretch>
        </p:blipFill>
        <p:spPr bwMode="auto">
          <a:xfrm>
            <a:off x="6109906" y="0"/>
            <a:ext cx="3034094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4388" t="31496" r="12451" b="58130"/>
          <a:stretch>
            <a:fillRect/>
          </a:stretch>
        </p:blipFill>
        <p:spPr bwMode="auto">
          <a:xfrm>
            <a:off x="0" y="4581128"/>
            <a:ext cx="75963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4388" t="61157" r="12451" b="23622"/>
          <a:stretch>
            <a:fillRect/>
          </a:stretch>
        </p:blipFill>
        <p:spPr bwMode="auto">
          <a:xfrm>
            <a:off x="0" y="5445224"/>
            <a:ext cx="75963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73869" y="3244334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    </a:t>
            </a:r>
            <a:endParaRPr lang="ru-RU" dirty="0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cs616230.vk.me/v616230741/20b0/0DlexeLHl7U.jpg"/>
          <p:cNvPicPr/>
          <p:nvPr/>
        </p:nvPicPr>
        <p:blipFill>
          <a:blip r:embed="rId2" cstate="print"/>
          <a:srcRect l="18551" t="11811" r="18551" b="15186"/>
          <a:stretch>
            <a:fillRect/>
          </a:stretch>
        </p:blipFill>
        <p:spPr bwMode="auto">
          <a:xfrm>
            <a:off x="0" y="0"/>
            <a:ext cx="2373991" cy="336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11760" y="0"/>
            <a:ext cx="6732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Кирилов Иван Кириллович </a:t>
            </a:r>
            <a:r>
              <a:rPr lang="ru-RU" sz="2400" b="1" dirty="0" smtClean="0"/>
              <a:t>(1689-1737гг.)</a:t>
            </a:r>
            <a:endParaRPr lang="ru-RU" sz="2400" dirty="0" smtClean="0"/>
          </a:p>
          <a:p>
            <a:r>
              <a:rPr lang="ru-RU" sz="2000" b="1" dirty="0" smtClean="0"/>
              <a:t>Обер-секретарь сената. Автор проекта «Изъяснение о Киргиз-Кайсакской ордах и строительстве «Великого города-крепости», форпоста на реке Яик». </a:t>
            </a:r>
          </a:p>
          <a:p>
            <a:r>
              <a:rPr lang="ru-RU" sz="2000" b="1" dirty="0" smtClean="0"/>
              <a:t>Руководитель «Оренбургской экспедиции». Основатель города Орска (Оренбурга)</a:t>
            </a:r>
            <a:endParaRPr lang="ru-RU" sz="2000" b="1" dirty="0"/>
          </a:p>
        </p:txBody>
      </p:sp>
      <p:pic>
        <p:nvPicPr>
          <p:cNvPr id="8" name="Рисунок 7" descr="http://imgcdn.luxnet.ua/radio24/resources/photos/news/940x529/201311/8754.jpg?1383772503000"/>
          <p:cNvPicPr/>
          <p:nvPr/>
        </p:nvPicPr>
        <p:blipFill>
          <a:blip r:embed="rId3" cstate="print"/>
          <a:srcRect l="25053" t="4099" r="21918"/>
          <a:stretch>
            <a:fillRect/>
          </a:stretch>
        </p:blipFill>
        <p:spPr bwMode="auto">
          <a:xfrm>
            <a:off x="0" y="3501008"/>
            <a:ext cx="327585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orenclub.info/public/album_photo/f0/33/01/131be_6afe.jpg?c=6470"/>
          <p:cNvPicPr>
            <a:picLocks noChangeAspect="1" noChangeArrowheads="1"/>
          </p:cNvPicPr>
          <p:nvPr/>
        </p:nvPicPr>
        <p:blipFill>
          <a:blip r:embed="rId4" cstate="print"/>
          <a:srcRect l="5774" t="1405" r="4724" b="3513"/>
          <a:stretch>
            <a:fillRect/>
          </a:stretch>
        </p:blipFill>
        <p:spPr bwMode="auto">
          <a:xfrm>
            <a:off x="2699792" y="2060848"/>
            <a:ext cx="3326409" cy="301032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12160" y="3068960"/>
            <a:ext cx="3131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«Всемилостивейшая апробация» и привилегии городу Оренбургу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5157192"/>
            <a:ext cx="58681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«По милостию Мы, АННА… сей новой город, сею первою Нашею привилегию всемилостивейше жалуем, и в вечные времена утверждаем сему городу,  Богом назначенному быть, и именоваться Оренбург…» 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g-altai.ru/Uploads/faist/MyatlevVA.JPG"/>
          <p:cNvPicPr/>
          <p:nvPr/>
        </p:nvPicPr>
        <p:blipFill>
          <a:blip r:embed="rId2" cstate="print"/>
          <a:srcRect l="17323" t="21033" r="6299" b="15297"/>
          <a:stretch>
            <a:fillRect/>
          </a:stretch>
        </p:blipFill>
        <p:spPr bwMode="auto">
          <a:xfrm>
            <a:off x="1" y="0"/>
            <a:ext cx="2994992" cy="30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9832" y="188640"/>
            <a:ext cx="60841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/>
              <a:t>Неплюев Иван Иванович </a:t>
            </a:r>
            <a:r>
              <a:rPr lang="ru-RU" sz="2400" b="1" dirty="0" smtClean="0"/>
              <a:t>(1693-177гг.)</a:t>
            </a:r>
            <a:endParaRPr lang="ru-RU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Адмирал, дипломат,  глава Оренбургской комиссии, основатель города Оренбурга и Оренбургской губернии. </a:t>
            </a:r>
          </a:p>
          <a:p>
            <a:pPr>
              <a:buNone/>
            </a:pPr>
            <a:r>
              <a:rPr lang="ru-RU" sz="2000" b="1" dirty="0" smtClean="0"/>
              <a:t>Киевский губернатор (1740-1741)</a:t>
            </a:r>
          </a:p>
          <a:p>
            <a:pPr>
              <a:buNone/>
            </a:pPr>
            <a:r>
              <a:rPr lang="ru-RU" sz="2000" b="1" dirty="0" smtClean="0"/>
              <a:t>Оренбургский губернатор (1744-1758)</a:t>
            </a:r>
          </a:p>
          <a:p>
            <a:pPr>
              <a:buNone/>
            </a:pPr>
            <a:r>
              <a:rPr lang="ru-RU" sz="2000" b="1" dirty="0" smtClean="0"/>
              <a:t>Санкт-Петербургский губернатор (1762-1764)</a:t>
            </a:r>
            <a:endParaRPr lang="ru-RU" sz="2000" b="1" dirty="0"/>
          </a:p>
        </p:txBody>
      </p:sp>
      <p:pic>
        <p:nvPicPr>
          <p:cNvPr id="4" name="Рисунок 3" descr="https://upload.wikimedia.org/wikipedia/commons/0/0e/Elizabeth_of_Russia_by_V.Eriksen.jpg"/>
          <p:cNvPicPr/>
          <p:nvPr/>
        </p:nvPicPr>
        <p:blipFill>
          <a:blip r:embed="rId3" cstate="print"/>
          <a:srcRect t="1912" r="3605" b="3825"/>
          <a:stretch>
            <a:fillRect/>
          </a:stretch>
        </p:blipFill>
        <p:spPr bwMode="auto">
          <a:xfrm>
            <a:off x="-1" y="3151358"/>
            <a:ext cx="3016155" cy="37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59832" y="3573016"/>
            <a:ext cx="608416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«Именные указы»</a:t>
            </a:r>
          </a:p>
          <a:p>
            <a:endParaRPr lang="ru-RU" dirty="0" smtClean="0"/>
          </a:p>
          <a:p>
            <a:r>
              <a:rPr lang="ru-RU" sz="2000" b="1" dirty="0" smtClean="0"/>
              <a:t>«Высочайшее утверждение» плана города Оренбурга (1743)   </a:t>
            </a:r>
          </a:p>
          <a:p>
            <a:r>
              <a:rPr lang="ru-RU" sz="2000" b="1" dirty="0" smtClean="0"/>
              <a:t>«Об учреждении Оренбургской</a:t>
            </a:r>
          </a:p>
          <a:p>
            <a:r>
              <a:rPr lang="ru-RU" sz="2000" b="1" dirty="0" smtClean="0"/>
              <a:t> губернии и об подчинении под ее ведомство Уфимской провинции и всех в тех местах строящихся крепостей (1744)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973" b="8841"/>
          <a:stretch>
            <a:fillRect/>
          </a:stretch>
        </p:blipFill>
        <p:spPr bwMode="auto">
          <a:xfrm>
            <a:off x="0" y="-13248"/>
            <a:ext cx="9144001" cy="686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ownloads\Карта 4 16 шрифт.jpg"/>
          <p:cNvPicPr/>
          <p:nvPr/>
        </p:nvPicPr>
        <p:blipFill>
          <a:blip r:embed="rId2" cstate="print"/>
          <a:srcRect l="7404" t="11424" r="1683" b="2380"/>
          <a:stretch>
            <a:fillRect/>
          </a:stretch>
        </p:blipFill>
        <p:spPr bwMode="auto">
          <a:xfrm>
            <a:off x="0" y="0"/>
            <a:ext cx="9144000" cy="61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files.school-collection.edu.ru/dlrstore/ea1a0ba1-6e6e-4ae8-b485-428f3f0c4727/%5bLI5RK_8-03%5d_%5bIL_02%5d-k.jpg"/>
          <p:cNvPicPr/>
          <p:nvPr/>
        </p:nvPicPr>
        <p:blipFill>
          <a:blip r:embed="rId3" cstate="print"/>
          <a:srcRect l="709" t="1050" r="1417" b="15748"/>
          <a:stretch>
            <a:fillRect/>
          </a:stretch>
        </p:blipFill>
        <p:spPr bwMode="auto">
          <a:xfrm>
            <a:off x="0" y="2564904"/>
            <a:ext cx="2899107" cy="332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87727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«Здравствуй, трижды зачатая, единожды рожденная твердыня, русский город; век стоять тебе покровом и оплотом и ширить могучие крылья свои!»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В.И. Даль из повести   «Серенькая»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fototerra.ru/photo/Russia/Orenburg/medium-197537.jpg"/>
          <p:cNvPicPr/>
          <p:nvPr/>
        </p:nvPicPr>
        <p:blipFill>
          <a:blip r:embed="rId2" cstate="print"/>
          <a:srcRect l="23258" t="8826" r="34328" b="13374"/>
          <a:stretch>
            <a:fillRect/>
          </a:stretch>
        </p:blipFill>
        <p:spPr bwMode="auto">
          <a:xfrm>
            <a:off x="0" y="2150096"/>
            <a:ext cx="3850313" cy="470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oren.ru/wp-content/uploads/2016/12/206.jpg"/>
          <p:cNvPicPr/>
          <p:nvPr/>
        </p:nvPicPr>
        <p:blipFill>
          <a:blip r:embed="rId3" cstate="print"/>
          <a:srcRect l="15871" t="10577" r="46875" b="8413"/>
          <a:stretch>
            <a:fillRect/>
          </a:stretch>
        </p:blipFill>
        <p:spPr bwMode="auto">
          <a:xfrm>
            <a:off x="4753465" y="0"/>
            <a:ext cx="4390535" cy="638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uraloved.ru/images/mesta/orenb-obl/orenburg/orenburg-16.jpg"/>
          <p:cNvPicPr/>
          <p:nvPr/>
        </p:nvPicPr>
        <p:blipFill>
          <a:blip r:embed="rId4" cstate="print"/>
          <a:srcRect l="8485" t="8396" r="5451"/>
          <a:stretch>
            <a:fillRect/>
          </a:stretch>
        </p:blipFill>
        <p:spPr bwMode="auto">
          <a:xfrm>
            <a:off x="2051720" y="0"/>
            <a:ext cx="5112568" cy="362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avatars.mds.yandex.net/get-altay/1514203/2a0000016aa57aea7740159ae9f5fdf055e1/XXL"/>
          <p:cNvPicPr/>
          <p:nvPr/>
        </p:nvPicPr>
        <p:blipFill>
          <a:blip r:embed="rId2" cstate="print"/>
          <a:srcRect l="9853" b="10137"/>
          <a:stretch>
            <a:fillRect/>
          </a:stretch>
        </p:blipFill>
        <p:spPr bwMode="auto">
          <a:xfrm>
            <a:off x="0" y="-3118"/>
            <a:ext cx="9130351" cy="686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mycarus.do.am/_ph/51/831749887.jpg"/>
          <p:cNvPicPr/>
          <p:nvPr/>
        </p:nvPicPr>
        <p:blipFill>
          <a:blip r:embed="rId2" cstate="print">
            <a:lum bright="40000"/>
          </a:blip>
          <a:srcRect l="4837" t="4979" r="4306" b="8086"/>
          <a:stretch>
            <a:fillRect/>
          </a:stretch>
        </p:blipFill>
        <p:spPr bwMode="auto">
          <a:xfrm>
            <a:off x="539552" y="3400"/>
            <a:ext cx="8208912" cy="68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332656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Происхождение названия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b="1" dirty="0" smtClean="0"/>
              <a:t>- Орь (тюркский) – от название реки «Ров», «Рукав»  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3200" b="1" dirty="0" smtClean="0"/>
          </a:p>
          <a:p>
            <a:pPr>
              <a:spcBef>
                <a:spcPts val="0"/>
              </a:spcBef>
              <a:buNone/>
            </a:pPr>
            <a:r>
              <a:rPr lang="ru-RU" sz="3200" b="1" dirty="0" smtClean="0"/>
              <a:t>- </a:t>
            </a:r>
            <a:r>
              <a:rPr lang="en-US" sz="3200" b="1" dirty="0" smtClean="0"/>
              <a:t>Orien </a:t>
            </a:r>
            <a:r>
              <a:rPr lang="ru-RU" sz="3200" b="1" dirty="0" smtClean="0"/>
              <a:t>(латинский) – «Восток» 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3200" b="1" dirty="0" smtClean="0"/>
          </a:p>
          <a:p>
            <a:pPr>
              <a:spcBef>
                <a:spcPts val="0"/>
              </a:spcBef>
              <a:buNone/>
            </a:pPr>
            <a:r>
              <a:rPr lang="ru-RU" sz="3200" b="1" dirty="0" smtClean="0"/>
              <a:t>- </a:t>
            </a:r>
            <a:r>
              <a:rPr lang="en-US" sz="3200" b="1" dirty="0" smtClean="0"/>
              <a:t>Ohren </a:t>
            </a:r>
            <a:r>
              <a:rPr lang="ru-RU" sz="3200" b="1" dirty="0" smtClean="0"/>
              <a:t>(немецкий) – «Уши» 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3200" b="1" dirty="0" smtClean="0"/>
          </a:p>
          <a:p>
            <a:pPr>
              <a:spcBef>
                <a:spcPts val="0"/>
              </a:spcBef>
              <a:buNone/>
            </a:pPr>
            <a:r>
              <a:rPr lang="ru-RU" sz="3200" b="1" dirty="0" smtClean="0"/>
              <a:t>- Орын (казахский)  – «Место» 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3200" b="1" dirty="0" smtClean="0"/>
          </a:p>
          <a:p>
            <a:pPr>
              <a:spcBef>
                <a:spcPts val="0"/>
              </a:spcBef>
              <a:buNone/>
            </a:pPr>
            <a:r>
              <a:rPr lang="ru-RU" sz="3200" b="1" dirty="0" smtClean="0"/>
              <a:t>- </a:t>
            </a:r>
            <a:r>
              <a:rPr lang="en-US" sz="3200" b="1" dirty="0" smtClean="0"/>
              <a:t>Oranien </a:t>
            </a:r>
            <a:r>
              <a:rPr lang="ru-RU" sz="3200" b="1" dirty="0" smtClean="0"/>
              <a:t>(немецкий) – «Оранжевый»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oren.ru/wp-content/uploads/2016/12/206.jpg"/>
          <p:cNvPicPr/>
          <p:nvPr/>
        </p:nvPicPr>
        <p:blipFill>
          <a:blip r:embed="rId2" cstate="print"/>
          <a:srcRect l="31004" t="11067" r="42815" b="7194"/>
          <a:stretch>
            <a:fillRect/>
          </a:stretch>
        </p:blipFill>
        <p:spPr bwMode="auto">
          <a:xfrm>
            <a:off x="2962493" y="-2"/>
            <a:ext cx="3312334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1.fotokto.ru/photo/full/165/1656307.jpg"/>
          <p:cNvPicPr/>
          <p:nvPr/>
        </p:nvPicPr>
        <p:blipFill>
          <a:blip r:embed="rId3" cstate="print"/>
          <a:srcRect l="48754" t="1475" r="17300" b="23593"/>
          <a:stretch>
            <a:fillRect/>
          </a:stretch>
        </p:blipFill>
        <p:spPr bwMode="auto">
          <a:xfrm>
            <a:off x="0" y="0"/>
            <a:ext cx="2861978" cy="685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orenburgo.ru/uploads/posts/2015-12/1450022390_1.jpg"/>
          <p:cNvPicPr/>
          <p:nvPr/>
        </p:nvPicPr>
        <p:blipFill>
          <a:blip r:embed="rId4" cstate="print"/>
          <a:srcRect l="41457" t="4940" r="4530"/>
          <a:stretch>
            <a:fillRect/>
          </a:stretch>
        </p:blipFill>
        <p:spPr bwMode="auto">
          <a:xfrm>
            <a:off x="6356988" y="0"/>
            <a:ext cx="2787012" cy="687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pb.kp.ru/share/i/12/10074587/inx960x640.jpg"/>
          <p:cNvPicPr/>
          <p:nvPr/>
        </p:nvPicPr>
        <p:blipFill>
          <a:blip r:embed="rId2" cstate="print"/>
          <a:srcRect l="28230" t="8296" r="30315" b="4709"/>
          <a:stretch>
            <a:fillRect/>
          </a:stretch>
        </p:blipFill>
        <p:spPr bwMode="auto">
          <a:xfrm>
            <a:off x="0" y="0"/>
            <a:ext cx="5195134" cy="686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bump.ru/resources/000/000/000/001/347/1347090_690xNone.jpg"/>
          <p:cNvPicPr>
            <a:picLocks noChangeAspect="1" noChangeArrowheads="1"/>
          </p:cNvPicPr>
          <p:nvPr/>
        </p:nvPicPr>
        <p:blipFill>
          <a:blip r:embed="rId3" cstate="print"/>
          <a:srcRect l="12433" t="9623" r="16242" b="5224"/>
          <a:stretch>
            <a:fillRect/>
          </a:stretch>
        </p:blipFill>
        <p:spPr bwMode="auto">
          <a:xfrm>
            <a:off x="5292080" y="-13007"/>
            <a:ext cx="3851920" cy="6871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onkosti.ru/tonkosti/table_img/g192/1e1e/76758928.jpg"/>
          <p:cNvPicPr>
            <a:picLocks noChangeAspect="1" noChangeArrowheads="1"/>
          </p:cNvPicPr>
          <p:nvPr/>
        </p:nvPicPr>
        <p:blipFill>
          <a:blip r:embed="rId2" cstate="print"/>
          <a:srcRect l="2788" t="10287" r="2222"/>
          <a:stretch>
            <a:fillRect/>
          </a:stretch>
        </p:blipFill>
        <p:spPr bwMode="auto">
          <a:xfrm>
            <a:off x="4906" y="260648"/>
            <a:ext cx="9139094" cy="6292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ruskerealie.zcu.cz/sites/default/files/images/petr-kun.jpg"/>
          <p:cNvPicPr/>
          <p:nvPr/>
        </p:nvPicPr>
        <p:blipFill>
          <a:blip r:embed="rId2" cstate="print"/>
          <a:srcRect l="8580" t="2736" r="44453" b="5810"/>
          <a:stretch>
            <a:fillRect/>
          </a:stretch>
        </p:blipFill>
        <p:spPr bwMode="auto">
          <a:xfrm>
            <a:off x="0" y="-1"/>
            <a:ext cx="4476466" cy="687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oren.ru/wp-content/uploads/2016/01/Pamyatnik-Petru.jpg"/>
          <p:cNvPicPr/>
          <p:nvPr/>
        </p:nvPicPr>
        <p:blipFill>
          <a:blip r:embed="rId3" cstate="print"/>
          <a:srcRect l="29402" t="2319" r="27820"/>
          <a:stretch>
            <a:fillRect/>
          </a:stretch>
        </p:blipFill>
        <p:spPr bwMode="auto">
          <a:xfrm>
            <a:off x="4535488" y="0"/>
            <a:ext cx="4608512" cy="686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3/3a/GostinyDvor.jpg"/>
          <p:cNvPicPr/>
          <p:nvPr/>
        </p:nvPicPr>
        <p:blipFill>
          <a:blip r:embed="rId2" cstate="print"/>
          <a:srcRect t="2812"/>
          <a:stretch>
            <a:fillRect/>
          </a:stretch>
        </p:blipFill>
        <p:spPr bwMode="auto">
          <a:xfrm>
            <a:off x="395536" y="0"/>
            <a:ext cx="8501459" cy="35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f.otzyv.ru/f/11/01/69063/0406151148140.jpg"/>
          <p:cNvPicPr/>
          <p:nvPr/>
        </p:nvPicPr>
        <p:blipFill>
          <a:blip r:embed="rId3" cstate="print"/>
          <a:srcRect t="22070" r="28482" b="37046"/>
          <a:stretch>
            <a:fillRect/>
          </a:stretch>
        </p:blipFill>
        <p:spPr bwMode="auto">
          <a:xfrm>
            <a:off x="395534" y="3610038"/>
            <a:ext cx="8531615" cy="32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eterburg.biz/images/dost/mihd11b.jpg"/>
          <p:cNvPicPr/>
          <p:nvPr/>
        </p:nvPicPr>
        <p:blipFill>
          <a:blip r:embed="rId2" cstate="print"/>
          <a:srcRect t="23927" b="17262"/>
          <a:stretch>
            <a:fillRect/>
          </a:stretch>
        </p:blipFill>
        <p:spPr bwMode="auto">
          <a:xfrm>
            <a:off x="395536" y="0"/>
            <a:ext cx="844421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www.orinfo.ru/sites/default/files/styles/image_1170x660/public/avatar_crop/105201-36819.jpg?itok=kdZ1VUX0"/>
          <p:cNvPicPr/>
          <p:nvPr/>
        </p:nvPicPr>
        <p:blipFill>
          <a:blip r:embed="rId3" cstate="print"/>
          <a:srcRect t="8590" b="18898"/>
          <a:stretch>
            <a:fillRect/>
          </a:stretch>
        </p:blipFill>
        <p:spPr bwMode="auto">
          <a:xfrm>
            <a:off x="394687" y="3384645"/>
            <a:ext cx="8469235" cy="347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etronews.ru/novosti/peterburzhcy-za-polchasa-raskupili-bilety-v-teatr-za-10-rublej/Tpomex---8IaZ1SxSWGEA/51480955_Teatr_operuy_i_baleta_Musorgskogo.jpg"/>
          <p:cNvPicPr/>
          <p:nvPr/>
        </p:nvPicPr>
        <p:blipFill>
          <a:blip r:embed="rId2" cstate="print"/>
          <a:srcRect t="9670" r="1620" b="22363"/>
          <a:stretch>
            <a:fillRect/>
          </a:stretch>
        </p:blipFill>
        <p:spPr bwMode="auto">
          <a:xfrm>
            <a:off x="822696" y="-1"/>
            <a:ext cx="7487980" cy="346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www.orenterem.ru/sites/default/files/monument/9537_67872.jpg"/>
          <p:cNvPicPr/>
          <p:nvPr/>
        </p:nvPicPr>
        <p:blipFill>
          <a:blip r:embed="rId3" cstate="print"/>
          <a:srcRect t="4980" b="27669"/>
          <a:stretch>
            <a:fillRect/>
          </a:stretch>
        </p:blipFill>
        <p:spPr bwMode="auto">
          <a:xfrm>
            <a:off x="842244" y="3496600"/>
            <a:ext cx="7482890" cy="33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td3.mycdn.me/image?id=859349652706&amp;t=20&amp;plc=WEB&amp;tkn=*oz3StsDrj2qWn4zEJSVdqhLHU0M"/>
          <p:cNvPicPr/>
          <p:nvPr/>
        </p:nvPicPr>
        <p:blipFill>
          <a:blip r:embed="rId2" cstate="print"/>
          <a:srcRect b="6828"/>
          <a:stretch>
            <a:fillRect/>
          </a:stretch>
        </p:blipFill>
        <p:spPr bwMode="auto">
          <a:xfrm>
            <a:off x="1" y="1"/>
            <a:ext cx="4843582" cy="338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ria56.ru/wp-content/uploads/2018/04/18663-1024x6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6657"/>
            <a:ext cx="4859644" cy="324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030.radikal.ru/1103/23/0976ea47f3fe.jpg"/>
          <p:cNvPicPr/>
          <p:nvPr/>
        </p:nvPicPr>
        <p:blipFill>
          <a:blip r:embed="rId4" cstate="print"/>
          <a:srcRect l="8819" t="6747" r="19705" b="7976"/>
          <a:stretch>
            <a:fillRect/>
          </a:stretch>
        </p:blipFill>
        <p:spPr bwMode="auto">
          <a:xfrm>
            <a:off x="4895528" y="0"/>
            <a:ext cx="4248472" cy="337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ds04.infourok.ru/uploads/ex/1233/0010b402-b8eb17ed/img9.jpg"/>
          <p:cNvPicPr/>
          <p:nvPr/>
        </p:nvPicPr>
        <p:blipFill>
          <a:blip r:embed="rId5" cstate="print"/>
          <a:srcRect l="19291" t="20472" r="26378" b="20513"/>
          <a:stretch>
            <a:fillRect/>
          </a:stretch>
        </p:blipFill>
        <p:spPr bwMode="auto">
          <a:xfrm>
            <a:off x="4929220" y="3422175"/>
            <a:ext cx="4214780" cy="3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ics.livejournal.com/varandej/pic/002a5p8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296"/>
            <a:ext cx="9180395" cy="68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mgprx.livejournal.net/b1fc7e65081eb54cbf66f65f22dc9649688fc379/gxZlyJZFrLSeax3iRQdVWtlenX0GfCvAUDJeoM-zC3x_QtIqRlHAFahZ3ixxZ59lmNnMO2uVIB4p4sZX6REdixd_Ybqod-XkDz7u5Hn8qdW0vyrq0IiS1Wmb-iK6Bzou"/>
          <p:cNvPicPr/>
          <p:nvPr/>
        </p:nvPicPr>
        <p:blipFill>
          <a:blip r:embed="rId3" cstate="print"/>
          <a:srcRect l="69449" t="12598" r="10866" b="34016"/>
          <a:stretch>
            <a:fillRect/>
          </a:stretch>
        </p:blipFill>
        <p:spPr bwMode="auto">
          <a:xfrm>
            <a:off x="5292080" y="764704"/>
            <a:ext cx="1514901" cy="30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m.sibmama.ru/images/9099/7bbf0e38ac1880c67ea4239f30a5bce69e8f48a7.jpg"/>
          <p:cNvPicPr/>
          <p:nvPr/>
        </p:nvPicPr>
        <p:blipFill>
          <a:blip r:embed="rId2" cstate="print"/>
          <a:srcRect l="30992" t="12686" r="27213" b="1105"/>
          <a:stretch>
            <a:fillRect/>
          </a:stretch>
        </p:blipFill>
        <p:spPr bwMode="auto">
          <a:xfrm>
            <a:off x="0" y="254327"/>
            <a:ext cx="4558352" cy="642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c2.staticflickr.com/8/7518/16217792166_50f9bb96ea_c.jpg"/>
          <p:cNvPicPr/>
          <p:nvPr/>
        </p:nvPicPr>
        <p:blipFill>
          <a:blip r:embed="rId3" cstate="print"/>
          <a:srcRect l="26929" t="4724" r="27992" b="9921"/>
          <a:stretch>
            <a:fillRect/>
          </a:stretch>
        </p:blipFill>
        <p:spPr bwMode="auto">
          <a:xfrm>
            <a:off x="4622253" y="267574"/>
            <a:ext cx="4521747" cy="642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ya-zemlyak.ru/images/photoarhiv/%D0%9F%D1%80%D0%BE%D0%BC%D1%8B%D1%81%D0%BB%D1%8B/%D0%9E%D1%80%D0%B5%D0%BD%D0%B1%D0%98%D1%81%D1%8202.jpg"/>
          <p:cNvPicPr preferRelativeResize="0"/>
          <p:nvPr/>
        </p:nvPicPr>
        <p:blipFill>
          <a:blip r:embed="rId2" cstate="print"/>
          <a:srcRect l="36445" t="5619" r="12148" b="12642"/>
          <a:stretch>
            <a:fillRect/>
          </a:stretch>
        </p:blipFill>
        <p:spPr bwMode="auto">
          <a:xfrm>
            <a:off x="0" y="29613"/>
            <a:ext cx="2944206" cy="682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ruskompas.ru/albums/00153/dtii7kdiawrnrly.jpg"/>
          <p:cNvPicPr/>
          <p:nvPr/>
        </p:nvPicPr>
        <p:blipFill>
          <a:blip r:embed="rId3" cstate="print"/>
          <a:srcRect l="13072" r="9337"/>
          <a:stretch>
            <a:fillRect/>
          </a:stretch>
        </p:blipFill>
        <p:spPr bwMode="auto">
          <a:xfrm>
            <a:off x="2987824" y="0"/>
            <a:ext cx="298616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maxpark.com/static/u/article_image/14/08/26/tmpHqS8Nc.jpeg"/>
          <p:cNvPicPr/>
          <p:nvPr/>
        </p:nvPicPr>
        <p:blipFill>
          <a:blip r:embed="rId4" cstate="print"/>
          <a:srcRect l="22999" t="11236" r="21466" b="6640"/>
          <a:stretch>
            <a:fillRect/>
          </a:stretch>
        </p:blipFill>
        <p:spPr bwMode="auto">
          <a:xfrm>
            <a:off x="6059606" y="6091"/>
            <a:ext cx="3084394" cy="68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ренбург. Казанско-Богородицкий кафедральный собор. Кон.ХIХ - нач.XX вв. Старая открытка."/>
          <p:cNvPicPr/>
          <p:nvPr/>
        </p:nvPicPr>
        <p:blipFill>
          <a:blip r:embed="rId2" cstate="print"/>
          <a:srcRect l="31742" t="2740" r="25837" b="10443"/>
          <a:stretch>
            <a:fillRect/>
          </a:stretch>
        </p:blipFill>
        <p:spPr bwMode="auto">
          <a:xfrm>
            <a:off x="0" y="332656"/>
            <a:ext cx="430943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avatars.mds.yandex.net/get-pdb/753890/677acbf7-2e44-494c-9dbb-f0c955089694/s1200?webp=false"/>
          <p:cNvPicPr/>
          <p:nvPr/>
        </p:nvPicPr>
        <p:blipFill>
          <a:blip r:embed="rId3" cstate="print"/>
          <a:srcRect l="23622" r="22835"/>
          <a:stretch>
            <a:fillRect/>
          </a:stretch>
        </p:blipFill>
        <p:spPr bwMode="auto">
          <a:xfrm>
            <a:off x="4344035" y="341195"/>
            <a:ext cx="4783921" cy="595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ural56.ru/photos/2018/February2018/clzoGftd3t0.jpg"/>
          <p:cNvPicPr/>
          <p:nvPr/>
        </p:nvPicPr>
        <p:blipFill>
          <a:blip r:embed="rId2" cstate="print"/>
          <a:srcRect l="27115" r="30399" b="10171"/>
          <a:stretch>
            <a:fillRect/>
          </a:stretch>
        </p:blipFill>
        <p:spPr bwMode="auto">
          <a:xfrm>
            <a:off x="0" y="-1"/>
            <a:ext cx="4612943" cy="686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ÐÐµÑÐµÑÑ."/>
          <p:cNvPicPr/>
          <p:nvPr/>
        </p:nvPicPr>
        <p:blipFill>
          <a:blip r:embed="rId3" cstate="print"/>
          <a:srcRect l="22860" r="15750" b="5905"/>
          <a:stretch>
            <a:fillRect/>
          </a:stretch>
        </p:blipFill>
        <p:spPr bwMode="auto">
          <a:xfrm>
            <a:off x="4678569" y="6880"/>
            <a:ext cx="4465432" cy="68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abrisburo.ru/city/volgograd/city-volgograd-74.jpg"/>
          <p:cNvPicPr>
            <a:picLocks noChangeAspect="1" noChangeArrowheads="1"/>
          </p:cNvPicPr>
          <p:nvPr/>
        </p:nvPicPr>
        <p:blipFill>
          <a:blip r:embed="rId2" cstate="print"/>
          <a:srcRect l="8443" t="6937" r="13255" b="5272"/>
          <a:stretch>
            <a:fillRect/>
          </a:stretch>
        </p:blipFill>
        <p:spPr bwMode="auto">
          <a:xfrm>
            <a:off x="-6201" y="0"/>
            <a:ext cx="9161175" cy="6865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ia56.ru/wp-content/uploads/2018/08/79363343-768x431.jpg"/>
          <p:cNvPicPr/>
          <p:nvPr/>
        </p:nvPicPr>
        <p:blipFill>
          <a:blip r:embed="rId2" cstate="print"/>
          <a:srcRect l="12795" t="24554" r="46260" b="26308"/>
          <a:stretch>
            <a:fillRect/>
          </a:stretch>
        </p:blipFill>
        <p:spPr bwMode="auto">
          <a:xfrm>
            <a:off x="0" y="3725187"/>
            <a:ext cx="4653887" cy="31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rs1.4sqi.net/img/general/original/50521139_ng1sBckNo2QZNIMJrAROHws3WPv8v0QXv_8tB3zmtqA.jpg"/>
          <p:cNvPicPr/>
          <p:nvPr/>
        </p:nvPicPr>
        <p:blipFill>
          <a:blip r:embed="rId3" cstate="print"/>
          <a:srcRect l="10630" t="8399" r="6299" b="12598"/>
          <a:stretch>
            <a:fillRect/>
          </a:stretch>
        </p:blipFill>
        <p:spPr bwMode="auto">
          <a:xfrm>
            <a:off x="4754868" y="3725839"/>
            <a:ext cx="4389132" cy="313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xn--80adfhhrju5j.xn--p1ai/wp-content/uploads/2017/05/DSC07349-2.jpg"/>
          <p:cNvPicPr/>
          <p:nvPr/>
        </p:nvPicPr>
        <p:blipFill>
          <a:blip r:embed="rId4" cstate="print"/>
          <a:srcRect t="14734"/>
          <a:stretch>
            <a:fillRect/>
          </a:stretch>
        </p:blipFill>
        <p:spPr bwMode="auto">
          <a:xfrm>
            <a:off x="238823" y="20262"/>
            <a:ext cx="8741389" cy="366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ata10.gallery.ru/albums/gallery/156685-26fa3-24815274-.jpg"/>
          <p:cNvPicPr/>
          <p:nvPr/>
        </p:nvPicPr>
        <p:blipFill>
          <a:blip r:embed="rId2" cstate="print"/>
          <a:srcRect l="15118" t="3198"/>
          <a:stretch>
            <a:fillRect/>
          </a:stretch>
        </p:blipFill>
        <p:spPr bwMode="auto">
          <a:xfrm>
            <a:off x="0" y="0"/>
            <a:ext cx="776158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s://greenexp.ru/uploads/places/958820055/c37839c2fb89735a327407072a22b333.jpg"/>
          <p:cNvPicPr>
            <a:picLocks noChangeAspect="1" noChangeArrowheads="1"/>
          </p:cNvPicPr>
          <p:nvPr/>
        </p:nvPicPr>
        <p:blipFill>
          <a:blip r:embed="rId3" cstate="print"/>
          <a:srcRect l="36077" r="34605"/>
          <a:stretch>
            <a:fillRect/>
          </a:stretch>
        </p:blipFill>
        <p:spPr bwMode="auto">
          <a:xfrm>
            <a:off x="6127845" y="1"/>
            <a:ext cx="30161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фото бульвар Оренбург май 2019\IMG_20190529_173635.jpg"/>
          <p:cNvPicPr/>
          <p:nvPr/>
        </p:nvPicPr>
        <p:blipFill>
          <a:blip r:embed="rId2" cstate="print"/>
          <a:srcRect l="12750" r="10769" b="1227"/>
          <a:stretch>
            <a:fillRect/>
          </a:stretch>
        </p:blipFill>
        <p:spPr bwMode="auto">
          <a:xfrm>
            <a:off x="-23304" y="-2"/>
            <a:ext cx="9185814" cy="687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www.ural56.ru/upload/iblock/460/460a292c0ceb676ea66a008d89b5bcca.jpg"/>
          <p:cNvPicPr>
            <a:picLocks noChangeAspect="1" noChangeArrowheads="1"/>
          </p:cNvPicPr>
          <p:nvPr/>
        </p:nvPicPr>
        <p:blipFill>
          <a:blip r:embed="rId2" cstate="print"/>
          <a:srcRect r="1960"/>
          <a:stretch>
            <a:fillRect/>
          </a:stretch>
        </p:blipFill>
        <p:spPr bwMode="auto">
          <a:xfrm>
            <a:off x="-13647" y="0"/>
            <a:ext cx="91709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2726" t="1476" r="12726" b="984"/>
          <a:stretch>
            <a:fillRect/>
          </a:stretch>
        </p:blipFill>
        <p:spPr bwMode="auto">
          <a:xfrm>
            <a:off x="0" y="79353"/>
            <a:ext cx="9144000" cy="6716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elikayastrana.ucoz.ru/Diagramma37.jpg"/>
          <p:cNvPicPr/>
          <p:nvPr/>
        </p:nvPicPr>
        <p:blipFill>
          <a:blip r:embed="rId2" cstate="print"/>
          <a:srcRect l="9824" t="7985" r="2312" b="2662"/>
          <a:stretch>
            <a:fillRect/>
          </a:stretch>
        </p:blipFill>
        <p:spPr bwMode="auto">
          <a:xfrm>
            <a:off x="0" y="332657"/>
            <a:ext cx="9103057" cy="608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ndaland.kz/uploads/FILES/d2f/d2f352dc47ab90beaefcb34e8bc62ebb.jpg"/>
          <p:cNvPicPr/>
          <p:nvPr/>
        </p:nvPicPr>
        <p:blipFill>
          <a:blip r:embed="rId2" cstate="print"/>
          <a:srcRect l="20100" r="25770"/>
          <a:stretch>
            <a:fillRect/>
          </a:stretch>
        </p:blipFill>
        <p:spPr bwMode="auto">
          <a:xfrm>
            <a:off x="6024344" y="-1"/>
            <a:ext cx="3106008" cy="36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avatars.mds.yandex.net/get-pdb/69339/49b5b2e4-a8a0-4e5a-a2fa-e76d22bea6c0/s1200"/>
          <p:cNvPicPr/>
          <p:nvPr/>
        </p:nvPicPr>
        <p:blipFill>
          <a:blip r:embed="rId3" cstate="print"/>
          <a:srcRect r="4211" b="12557"/>
          <a:stretch>
            <a:fillRect/>
          </a:stretch>
        </p:blipFill>
        <p:spPr bwMode="auto">
          <a:xfrm>
            <a:off x="20160" y="1"/>
            <a:ext cx="2650577" cy="36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bnews.kz/userfiles/image/%D1%82%D0%B0%D1%82%D0%B0%D1%807.jpg"/>
          <p:cNvPicPr/>
          <p:nvPr/>
        </p:nvPicPr>
        <p:blipFill>
          <a:blip r:embed="rId4" cstate="print"/>
          <a:srcRect l="35289" r="2725"/>
          <a:stretch>
            <a:fillRect/>
          </a:stretch>
        </p:blipFill>
        <p:spPr bwMode="auto">
          <a:xfrm>
            <a:off x="2716966" y="0"/>
            <a:ext cx="3240996" cy="36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s315228.vk.me/v315228610/11f4/We0Hy8Ll9F0.jpg"/>
          <p:cNvPicPr/>
          <p:nvPr/>
        </p:nvPicPr>
        <p:blipFill>
          <a:blip r:embed="rId5" cstate="print"/>
          <a:srcRect l="10205" t="10113" r="43654" b="4415"/>
          <a:stretch>
            <a:fillRect/>
          </a:stretch>
        </p:blipFill>
        <p:spPr bwMode="auto">
          <a:xfrm>
            <a:off x="0" y="3715603"/>
            <a:ext cx="2596370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0d34d27a9030ecb9b457e1a514fe0bb.jpg"/>
          <p:cNvPicPr/>
          <p:nvPr/>
        </p:nvPicPr>
        <p:blipFill>
          <a:blip r:embed="rId6" cstate="print"/>
          <a:srcRect l="3203" t="5338" r="1601" b="5338"/>
          <a:stretch>
            <a:fillRect/>
          </a:stretch>
        </p:blipFill>
        <p:spPr>
          <a:xfrm>
            <a:off x="2587245" y="3691390"/>
            <a:ext cx="2410491" cy="3166610"/>
          </a:xfrm>
          <a:prstGeom prst="rect">
            <a:avLst/>
          </a:prstGeom>
        </p:spPr>
      </p:pic>
      <p:pic>
        <p:nvPicPr>
          <p:cNvPr id="7" name="Рисунок 6" descr="мордва.jpg"/>
          <p:cNvPicPr/>
          <p:nvPr/>
        </p:nvPicPr>
        <p:blipFill>
          <a:blip r:embed="rId7" cstate="print"/>
          <a:srcRect l="7218" r="11549"/>
          <a:stretch>
            <a:fillRect/>
          </a:stretch>
        </p:blipFill>
        <p:spPr>
          <a:xfrm>
            <a:off x="5004048" y="3671668"/>
            <a:ext cx="2024493" cy="3186332"/>
          </a:xfrm>
          <a:prstGeom prst="rect">
            <a:avLst/>
          </a:prstGeom>
        </p:spPr>
      </p:pic>
      <p:pic>
        <p:nvPicPr>
          <p:cNvPr id="8" name="Рисунок 7" descr="чуваши.jpg"/>
          <p:cNvPicPr/>
          <p:nvPr/>
        </p:nvPicPr>
        <p:blipFill>
          <a:blip r:embed="rId8" cstate="print"/>
          <a:srcRect l="8613" r="6802"/>
          <a:stretch>
            <a:fillRect/>
          </a:stretch>
        </p:blipFill>
        <p:spPr>
          <a:xfrm>
            <a:off x="7020833" y="3657600"/>
            <a:ext cx="2123167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vstours.ru/assets/images/priem-v-orb/fotorcreated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72654" cy="3993917"/>
          </a:xfrm>
          <a:prstGeom prst="rect">
            <a:avLst/>
          </a:prstGeom>
          <a:noFill/>
        </p:spPr>
      </p:pic>
      <p:pic>
        <p:nvPicPr>
          <p:cNvPr id="99334" name="Picture 6" descr="http://expert17.ru/uploads/posts/2017-09/sergey-brenev-uprostiv-arhitekturu-radi-kopeyki-my-teryaem-nepovtorimyy-kolorit_1.jpeg"/>
          <p:cNvPicPr>
            <a:picLocks noChangeAspect="1" noChangeArrowheads="1"/>
          </p:cNvPicPr>
          <p:nvPr/>
        </p:nvPicPr>
        <p:blipFill>
          <a:blip r:embed="rId3" cstate="print"/>
          <a:srcRect l="40619" t="28246" r="3903" b="15263"/>
          <a:stretch>
            <a:fillRect/>
          </a:stretch>
        </p:blipFill>
        <p:spPr bwMode="auto">
          <a:xfrm>
            <a:off x="6288027" y="0"/>
            <a:ext cx="2855973" cy="1937982"/>
          </a:xfrm>
          <a:prstGeom prst="rect">
            <a:avLst/>
          </a:prstGeom>
          <a:noFill/>
        </p:spPr>
      </p:pic>
      <p:pic>
        <p:nvPicPr>
          <p:cNvPr id="99340" name="Picture 12" descr="http://s52.radikal.ru/i136/1006/1a/e99210f9b415.jpg"/>
          <p:cNvPicPr>
            <a:picLocks noChangeAspect="1" noChangeArrowheads="1"/>
          </p:cNvPicPr>
          <p:nvPr/>
        </p:nvPicPr>
        <p:blipFill>
          <a:blip r:embed="rId4" cstate="print"/>
          <a:srcRect t="6890" b="492"/>
          <a:stretch>
            <a:fillRect/>
          </a:stretch>
        </p:blipFill>
        <p:spPr bwMode="auto">
          <a:xfrm>
            <a:off x="6300192" y="1984142"/>
            <a:ext cx="2837388" cy="1970960"/>
          </a:xfrm>
          <a:prstGeom prst="rect">
            <a:avLst/>
          </a:prstGeom>
          <a:noFill/>
        </p:spPr>
      </p:pic>
      <p:pic>
        <p:nvPicPr>
          <p:cNvPr id="99342" name="Picture 14" descr="https://fototerra.ru/photo/Russia/Orenburg/large-264397.jpg"/>
          <p:cNvPicPr>
            <a:picLocks noChangeAspect="1" noChangeArrowheads="1"/>
          </p:cNvPicPr>
          <p:nvPr/>
        </p:nvPicPr>
        <p:blipFill>
          <a:blip r:embed="rId5" cstate="print"/>
          <a:srcRect l="7342" r="8575"/>
          <a:stretch>
            <a:fillRect/>
          </a:stretch>
        </p:blipFill>
        <p:spPr bwMode="auto">
          <a:xfrm>
            <a:off x="-1" y="4070028"/>
            <a:ext cx="3070747" cy="2435927"/>
          </a:xfrm>
          <a:prstGeom prst="rect">
            <a:avLst/>
          </a:prstGeom>
          <a:noFill/>
        </p:spPr>
      </p:pic>
      <p:pic>
        <p:nvPicPr>
          <p:cNvPr id="99344" name="Picture 16" descr="http://static.esosedi.org/fiber/157648/fit/1400x1000/img_8784_jpg.png"/>
          <p:cNvPicPr>
            <a:picLocks noChangeAspect="1" noChangeArrowheads="1"/>
          </p:cNvPicPr>
          <p:nvPr/>
        </p:nvPicPr>
        <p:blipFill>
          <a:blip r:embed="rId6" cstate="print"/>
          <a:srcRect t="5266" r="21447"/>
          <a:stretch>
            <a:fillRect/>
          </a:stretch>
        </p:blipFill>
        <p:spPr bwMode="auto">
          <a:xfrm>
            <a:off x="3190352" y="4031139"/>
            <a:ext cx="3101265" cy="2492491"/>
          </a:xfrm>
          <a:prstGeom prst="rect">
            <a:avLst/>
          </a:prstGeom>
          <a:noFill/>
        </p:spPr>
      </p:pic>
      <p:pic>
        <p:nvPicPr>
          <p:cNvPr id="99348" name="Picture 20" descr="https://photos.wikimapia.org/p/00/02/83/15/48_big.jpg"/>
          <p:cNvPicPr>
            <a:picLocks noChangeAspect="1" noChangeArrowheads="1"/>
          </p:cNvPicPr>
          <p:nvPr/>
        </p:nvPicPr>
        <p:blipFill>
          <a:blip r:embed="rId7" cstate="print"/>
          <a:srcRect l="14578"/>
          <a:stretch>
            <a:fillRect/>
          </a:stretch>
        </p:blipFill>
        <p:spPr bwMode="auto">
          <a:xfrm>
            <a:off x="6317437" y="4044578"/>
            <a:ext cx="2826563" cy="248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795" b="13780"/>
          <a:stretch>
            <a:fillRect/>
          </a:stretch>
        </p:blipFill>
        <p:spPr bwMode="auto">
          <a:xfrm>
            <a:off x="-7385" y="0"/>
            <a:ext cx="9151385" cy="37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" y="3861049"/>
          <a:ext cx="9144000" cy="299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1"/>
                <a:gridCol w="792088"/>
                <a:gridCol w="792088"/>
                <a:gridCol w="932163"/>
                <a:gridCol w="1016000"/>
                <a:gridCol w="1016000"/>
                <a:gridCol w="1016000"/>
                <a:gridCol w="1016000"/>
                <a:gridCol w="1016000"/>
              </a:tblGrid>
              <a:tr h="428136"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1897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Оренбург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267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471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565</a:t>
                      </a:r>
                      <a:endParaRPr lang="ru-RU" b="1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Екатеринбург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42</a:t>
                      </a:r>
                      <a:r>
                        <a:rPr lang="en-US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779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1225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1266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1470</a:t>
                      </a:r>
                      <a:endParaRPr lang="ru-RU" b="1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Уфа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547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970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1091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1121</a:t>
                      </a:r>
                      <a:endParaRPr lang="ru-RU" b="1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Челябинск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273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689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1040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1083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1202</a:t>
                      </a:r>
                      <a:endParaRPr lang="ru-RU" b="1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Омск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162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289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581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1149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1172</a:t>
                      </a:r>
                      <a:endParaRPr lang="ru-RU" b="1" dirty="0"/>
                    </a:p>
                  </a:txBody>
                  <a:tcPr/>
                </a:tc>
              </a:tr>
              <a:tr h="428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Новосибирск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405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885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1399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1618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3279" r="12449" b="492"/>
          <a:stretch>
            <a:fillRect/>
          </a:stretch>
        </p:blipFill>
        <p:spPr bwMode="auto">
          <a:xfrm>
            <a:off x="0" y="11645"/>
            <a:ext cx="9144001" cy="6874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avdet.org/wp-content/uploads/2018/05/sevastopol.jpg"/>
          <p:cNvPicPr/>
          <p:nvPr/>
        </p:nvPicPr>
        <p:blipFill>
          <a:blip r:embed="rId2" cstate="print"/>
          <a:srcRect l="11149"/>
          <a:stretch>
            <a:fillRect/>
          </a:stretch>
        </p:blipFill>
        <p:spPr bwMode="auto">
          <a:xfrm>
            <a:off x="5970" y="0"/>
            <a:ext cx="91380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ototerra.ru/photo/Belarus/Mezhdurech-e-Dnepra-i-Sozha/large-221147.jpg"/>
          <p:cNvPicPr/>
          <p:nvPr/>
        </p:nvPicPr>
        <p:blipFill>
          <a:blip r:embed="rId2" cstate="print"/>
          <a:srcRect l="5197" t="5916" r="4724" b="6573"/>
          <a:stretch>
            <a:fillRect/>
          </a:stretch>
        </p:blipFill>
        <p:spPr bwMode="auto">
          <a:xfrm>
            <a:off x="3143605" y="-1"/>
            <a:ext cx="6000395" cy="418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.pinimg.com/736x/ad/dd/16/addd16476279ef7ddd9e5935a36103e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152633" cy="420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4165751"/>
            <a:ext cx="932452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«...Оренбург – совсем европейский город и притом премилый, даже красивый. Лучшая его часть застроена каменными домами в два-три этажа. Много казённых зданий: присутственные места таковы, что их не совестно было бы поместить и в Петербурге. У многих домов зелёные садики и палисадники. В садиках — пирамидальные тополя.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Громадные Гостиные дворы, где самое настоящее российское купечество торгует какими угодно товарами — от подержанной мебели до шелков и бархатов…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Невыносимого, удушающего смрада, которым полна Самара, здесь нет и следа; народ благообразен, даже красив и здоров. Азиатские его черты, которые до того наводили на меня уныние, теперь только прибавляли прелести и новизны...».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raeved.opck.org/zhivopis/nagornaya_olga_vidi_orenburga/13_b.jpg"/>
          <p:cNvPicPr/>
          <p:nvPr/>
        </p:nvPicPr>
        <p:blipFill>
          <a:blip r:embed="rId2" cstate="print"/>
          <a:srcRect l="1342" t="2414" r="15631" b="8578"/>
          <a:stretch>
            <a:fillRect/>
          </a:stretch>
        </p:blipFill>
        <p:spPr bwMode="auto">
          <a:xfrm>
            <a:off x="0" y="0"/>
            <a:ext cx="49320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Оренбург\оренбург старинный\getImage (100).jpg"/>
          <p:cNvPicPr/>
          <p:nvPr/>
        </p:nvPicPr>
        <p:blipFill>
          <a:blip r:embed="rId3" cstate="print"/>
          <a:srcRect l="35454" t="6999" b="7742"/>
          <a:stretch>
            <a:fillRect/>
          </a:stretch>
        </p:blipFill>
        <p:spPr bwMode="auto">
          <a:xfrm>
            <a:off x="4981433" y="0"/>
            <a:ext cx="4162567" cy="340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Оренбург\оренбург старинный\getImage (73).jpg"/>
          <p:cNvPicPr/>
          <p:nvPr/>
        </p:nvPicPr>
        <p:blipFill>
          <a:blip r:embed="rId4" cstate="print"/>
          <a:srcRect t="2126" b="17008"/>
          <a:stretch>
            <a:fillRect/>
          </a:stretch>
        </p:blipFill>
        <p:spPr bwMode="auto">
          <a:xfrm>
            <a:off x="1259632" y="3496960"/>
            <a:ext cx="6628774" cy="334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upload.wikimedia.org/wikipedia/ru/a/a2/%D0%9A%D0%B8%D1%80%D0%B3%D0%B8%D0%B7%D1%81%D0%BA%D0%B0%D1%8F_%D0%90%D0%A1%D0%A1%D0%A0_%281920-1925%29.png"/>
          <p:cNvPicPr/>
          <p:nvPr/>
        </p:nvPicPr>
        <p:blipFill>
          <a:blip r:embed="rId2" cstate="print"/>
          <a:srcRect l="1273" t="729" r="424" b="729"/>
          <a:stretch>
            <a:fillRect/>
          </a:stretch>
        </p:blipFill>
        <p:spPr bwMode="auto">
          <a:xfrm>
            <a:off x="0" y="0"/>
            <a:ext cx="9130351" cy="53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517232"/>
            <a:ext cx="432048" cy="2880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5805264"/>
            <a:ext cx="432048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6093296"/>
            <a:ext cx="432048" cy="2880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Map red.pn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381328"/>
            <a:ext cx="421953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23728" y="6381328"/>
            <a:ext cx="4240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современная граница Казахстана</a:t>
            </a:r>
            <a:endParaRPr lang="ru-RU" sz="1600" b="1" dirty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691680" y="605482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территории, вошедшие в состав Киргизской АССР в </a:t>
            </a: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1925"/>
              </a:rPr>
              <a:t>1925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году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95736" y="5733256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территории, вошедшие в состав Киргизской АССР в </a:t>
            </a:r>
            <a:r>
              <a:rPr lang="ru-RU" sz="1600" b="1" i="1" u="sng" dirty="0" smtClean="0">
                <a:hlinkClick r:id="rId6" tooltip="1924"/>
              </a:rPr>
              <a:t>1924</a:t>
            </a:r>
            <a:r>
              <a:rPr lang="ru-RU" sz="1600" b="1" i="1" dirty="0" smtClean="0"/>
              <a:t> году</a:t>
            </a:r>
            <a:endParaRPr lang="ru-RU" sz="1600" b="1" dirty="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691680" y="547876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территория Киргизской АССР к 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 tooltip="1922"/>
              </a:rPr>
              <a:t>1922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году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goroda-rossii.com/data/media/138/orenburg061.JPG"/>
          <p:cNvPicPr/>
          <p:nvPr/>
        </p:nvPicPr>
        <p:blipFill>
          <a:blip r:embed="rId2" cstate="print"/>
          <a:srcRect l="29511" t="10938" r="34377" b="11760"/>
          <a:stretch>
            <a:fillRect/>
          </a:stretch>
        </p:blipFill>
        <p:spPr bwMode="auto">
          <a:xfrm>
            <a:off x="-1" y="0"/>
            <a:ext cx="46265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unscouts.ru/wp-content/uploads/2015/06/Pamyatnik-CHkalovu1.jpg"/>
          <p:cNvPicPr/>
          <p:nvPr/>
        </p:nvPicPr>
        <p:blipFill>
          <a:blip r:embed="rId3" cstate="print"/>
          <a:srcRect l="30031" r="33588" b="15854"/>
          <a:stretch>
            <a:fillRect/>
          </a:stretch>
        </p:blipFill>
        <p:spPr bwMode="auto">
          <a:xfrm>
            <a:off x="4709446" y="1"/>
            <a:ext cx="44345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32921" t="20174" r="18259" b="14270"/>
          <a:stretch>
            <a:fillRect/>
          </a:stretch>
        </p:blipFill>
        <p:spPr bwMode="auto">
          <a:xfrm>
            <a:off x="1" y="1"/>
            <a:ext cx="9143276" cy="6902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32921" t="20174" r="18259" b="14270"/>
          <a:stretch>
            <a:fillRect/>
          </a:stretch>
        </p:blipFill>
        <p:spPr bwMode="auto">
          <a:xfrm>
            <a:off x="0" y="0"/>
            <a:ext cx="9148939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идео\Рhotoshop-master\Экскурсия\Гагарин.jpg"/>
          <p:cNvPicPr>
            <a:picLocks noChangeAspect="1" noChangeArrowheads="1"/>
          </p:cNvPicPr>
          <p:nvPr/>
        </p:nvPicPr>
        <p:blipFill>
          <a:blip r:embed="rId2" cstate="print"/>
          <a:srcRect l="997" r="2325" b="4724"/>
          <a:stretch>
            <a:fillRect/>
          </a:stretch>
        </p:blipFill>
        <p:spPr bwMode="auto">
          <a:xfrm>
            <a:off x="-21335" y="0"/>
            <a:ext cx="9269016" cy="6858000"/>
          </a:xfrm>
          <a:prstGeom prst="rect">
            <a:avLst/>
          </a:prstGeom>
          <a:noFill/>
        </p:spPr>
      </p:pic>
      <p:pic>
        <p:nvPicPr>
          <p:cNvPr id="3" name="Рисунок 2" descr="http://fs.nashaucheba.ru/tw_files2/urls_3/1412/d-1411907/img5.jpg"/>
          <p:cNvPicPr/>
          <p:nvPr/>
        </p:nvPicPr>
        <p:blipFill>
          <a:blip r:embed="rId3" cstate="print"/>
          <a:srcRect l="49606" t="42835" r="7087" b="8189"/>
          <a:stretch>
            <a:fillRect/>
          </a:stretch>
        </p:blipFill>
        <p:spPr bwMode="auto">
          <a:xfrm>
            <a:off x="2339752" y="0"/>
            <a:ext cx="3469333" cy="29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63339/26ad3a31-caa8-4b9a-9865-e7ff3fdb3b6a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" y="1"/>
            <a:ext cx="9192900" cy="686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32644" t="20174" r="18259" b="14270"/>
          <a:stretch>
            <a:fillRect/>
          </a:stretch>
        </p:blipFill>
        <p:spPr bwMode="auto">
          <a:xfrm>
            <a:off x="-23254" y="-40943"/>
            <a:ext cx="9167254" cy="6898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dfhhrju5j.xn--p1ai/wp-content/uploads/2017/05/DSC07349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892090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vozm.goruno-dubna.ru/wp-content/uploads/2016/03/a422182ab18441b88fb93d294b1941cc.jpg"/>
          <p:cNvPicPr/>
          <p:nvPr/>
        </p:nvPicPr>
        <p:blipFill>
          <a:blip r:embed="rId3" cstate="print"/>
          <a:srcRect l="10499" r="525" b="8268"/>
          <a:stretch>
            <a:fillRect/>
          </a:stretch>
        </p:blipFill>
        <p:spPr bwMode="auto">
          <a:xfrm>
            <a:off x="0" y="2"/>
            <a:ext cx="1869743" cy="257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spbhi.ru/assets/images/lichnosti/politiki/nikolai-ii/02.jpg"/>
          <p:cNvPicPr>
            <a:picLocks noChangeAspect="1" noChangeArrowheads="1"/>
          </p:cNvPicPr>
          <p:nvPr/>
        </p:nvPicPr>
        <p:blipFill>
          <a:blip r:embed="rId4" cstate="print"/>
          <a:srcRect l="9060" r="10707"/>
          <a:stretch>
            <a:fillRect/>
          </a:stretch>
        </p:blipFill>
        <p:spPr bwMode="auto">
          <a:xfrm>
            <a:off x="1877532" y="0"/>
            <a:ext cx="2036963" cy="2552131"/>
          </a:xfrm>
          <a:prstGeom prst="rect">
            <a:avLst/>
          </a:prstGeom>
          <a:noFill/>
        </p:spPr>
      </p:pic>
      <p:pic>
        <p:nvPicPr>
          <p:cNvPr id="5" name="Рисунок 4" descr="https://avatars.mds.yandex.net/get-pdb/918543/0760c83d-c9ea-4429-a3bb-78afb646a53e/s1200"/>
          <p:cNvPicPr/>
          <p:nvPr/>
        </p:nvPicPr>
        <p:blipFill>
          <a:blip r:embed="rId5" cstate="print"/>
          <a:srcRect l="15479" t="675" r="13759" b="8774"/>
          <a:stretch>
            <a:fillRect/>
          </a:stretch>
        </p:blipFill>
        <p:spPr bwMode="auto">
          <a:xfrm>
            <a:off x="5757394" y="0"/>
            <a:ext cx="1572510" cy="256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lh5.googleusercontent.com/-mQ_1mTvngJs/UPsMoeGE6-I/AAAAAAAAH8I/vjGIwag__n0/s800/img906.jpg"/>
          <p:cNvPicPr/>
          <p:nvPr/>
        </p:nvPicPr>
        <p:blipFill>
          <a:blip r:embed="rId6" cstate="print"/>
          <a:srcRect l="8771" r="11163"/>
          <a:stretch>
            <a:fillRect/>
          </a:stretch>
        </p:blipFill>
        <p:spPr bwMode="auto">
          <a:xfrm>
            <a:off x="7344572" y="0"/>
            <a:ext cx="1799428" cy="25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services.indg.in/wa/wp/wawp.php?proxy_url=aHR0cDovL2ltZzEubGl2ZWludGVybmV0LnJ1L2ltYWdlcy9hdHRhY2gvYy80LzgxLzEzMy84MTEzMzQyMV8wMDlfMDAxLmpwZw%3D%3D"/>
          <p:cNvPicPr>
            <a:picLocks noChangeAspect="1" noChangeArrowheads="1"/>
          </p:cNvPicPr>
          <p:nvPr/>
        </p:nvPicPr>
        <p:blipFill>
          <a:blip r:embed="rId7" cstate="print"/>
          <a:srcRect t="7874"/>
          <a:stretch>
            <a:fillRect/>
          </a:stretch>
        </p:blipFill>
        <p:spPr bwMode="auto">
          <a:xfrm>
            <a:off x="0" y="2580460"/>
            <a:ext cx="1587163" cy="2363717"/>
          </a:xfrm>
          <a:prstGeom prst="rect">
            <a:avLst/>
          </a:prstGeom>
          <a:noFill/>
        </p:spPr>
      </p:pic>
      <p:pic>
        <p:nvPicPr>
          <p:cNvPr id="8" name="Рисунок 7" descr="http://www.penza-online.ru/upload/medialibrary/fa3/shalyapin.jpg"/>
          <p:cNvPicPr/>
          <p:nvPr/>
        </p:nvPicPr>
        <p:blipFill>
          <a:blip r:embed="rId8" cstate="print"/>
          <a:srcRect l="10827" r="6890"/>
          <a:stretch>
            <a:fillRect/>
          </a:stretch>
        </p:blipFill>
        <p:spPr bwMode="auto">
          <a:xfrm>
            <a:off x="3937993" y="0"/>
            <a:ext cx="1799059" cy="256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kolkolet.com/images/590e5ad27d66ac348e88c051/sergey-esenin.jpg"/>
          <p:cNvPicPr/>
          <p:nvPr/>
        </p:nvPicPr>
        <p:blipFill>
          <a:blip r:embed="rId9" cstate="print"/>
          <a:srcRect t="4442" b="6003"/>
          <a:stretch>
            <a:fillRect/>
          </a:stretch>
        </p:blipFill>
        <p:spPr bwMode="auto">
          <a:xfrm>
            <a:off x="5436096" y="2420888"/>
            <a:ext cx="1787472" cy="23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05.fotocdn.net/s30/183/public_pin_l/465/2728382646.jpg"/>
          <p:cNvPicPr/>
          <p:nvPr/>
        </p:nvPicPr>
        <p:blipFill>
          <a:blip r:embed="rId10" cstate="print"/>
          <a:srcRect l="24650" t="6563" r="25490" b="5313"/>
          <a:stretch>
            <a:fillRect/>
          </a:stretch>
        </p:blipFill>
        <p:spPr bwMode="auto">
          <a:xfrm>
            <a:off x="8125384" y="2420888"/>
            <a:ext cx="1018616" cy="27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trv-science.ru/uploads/252-0001.jpg"/>
          <p:cNvPicPr/>
          <p:nvPr/>
        </p:nvPicPr>
        <p:blipFill>
          <a:blip r:embed="rId11" cstate="print"/>
          <a:srcRect r="51638" b="52722"/>
          <a:stretch>
            <a:fillRect/>
          </a:stretch>
        </p:blipFill>
        <p:spPr bwMode="auto">
          <a:xfrm>
            <a:off x="0" y="4983997"/>
            <a:ext cx="2593075" cy="187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pkokprf.ru/uploads/gallery/425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4531056"/>
            <a:ext cx="1692322" cy="232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zdorovecheloveka.com/sites/default/files/zdorove/3-4/46eadb3a439f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9672" y="2492896"/>
            <a:ext cx="1594016" cy="241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Изображение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19872" y="2420888"/>
            <a:ext cx="1604587" cy="223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i05.fotocdn.net/s122/4f942796d023cc52/public_pin_m/2790876340.jpg"/>
          <p:cNvPicPr/>
          <p:nvPr/>
        </p:nvPicPr>
        <p:blipFill>
          <a:blip r:embed="rId15" cstate="print"/>
          <a:srcRect t="3150" r="4415" b="6299"/>
          <a:stretch>
            <a:fillRect/>
          </a:stretch>
        </p:blipFill>
        <p:spPr bwMode="auto">
          <a:xfrm>
            <a:off x="2627784" y="4583178"/>
            <a:ext cx="1712880" cy="227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gency.globus-tour.ru/images/445471_original.jpg"/>
          <p:cNvPicPr/>
          <p:nvPr/>
        </p:nvPicPr>
        <p:blipFill>
          <a:blip r:embed="rId2" cstate="print"/>
          <a:srcRect l="7654" r="7654" b="8615"/>
          <a:stretch>
            <a:fillRect/>
          </a:stretch>
        </p:blipFill>
        <p:spPr bwMode="auto">
          <a:xfrm>
            <a:off x="-10239" y="14068"/>
            <a:ext cx="9143752" cy="681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russpro.ru/images/stories/people/volk_sg_3.jpg"/>
          <p:cNvPicPr>
            <a:picLocks noChangeAspect="1" noChangeArrowheads="1"/>
          </p:cNvPicPr>
          <p:nvPr/>
        </p:nvPicPr>
        <p:blipFill>
          <a:blip r:embed="rId2" cstate="print"/>
          <a:srcRect t="2122" r="1396" b="3184"/>
          <a:stretch>
            <a:fillRect/>
          </a:stretch>
        </p:blipFill>
        <p:spPr bwMode="auto">
          <a:xfrm>
            <a:off x="0" y="-10851"/>
            <a:ext cx="5436720" cy="68688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36096" y="1484784"/>
            <a:ext cx="37079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Волконский Григорий Семёнович </a:t>
            </a:r>
          </a:p>
          <a:p>
            <a:pPr algn="ctr">
              <a:buNone/>
            </a:pPr>
            <a:r>
              <a:rPr lang="ru-RU" sz="2000" b="1" dirty="0" smtClean="0"/>
              <a:t>     (1742-1824) 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генерал от кавалерии,</a:t>
            </a:r>
            <a:r>
              <a:rPr lang="ru-RU" sz="2000" dirty="0" smtClean="0"/>
              <a:t> </a:t>
            </a:r>
          </a:p>
          <a:p>
            <a:pPr algn="ctr">
              <a:buNone/>
            </a:pPr>
            <a:r>
              <a:rPr lang="ru-RU" sz="2000" b="1" dirty="0" smtClean="0"/>
              <a:t>участник русско-турецких войн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   Оренбургский военный губернатор в 1803-1817гг. </a:t>
            </a:r>
          </a:p>
          <a:p>
            <a:pPr algn="ctr">
              <a:buNone/>
            </a:pPr>
            <a:r>
              <a:rPr lang="ru-RU" sz="2000" b="1" dirty="0" smtClean="0"/>
              <a:t>Член Государственного совета 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ikolay Grigorievich Repnin-Volkonsky (Kiev).jpg"/>
          <p:cNvPicPr/>
          <p:nvPr/>
        </p:nvPicPr>
        <p:blipFill>
          <a:blip r:embed="rId2" cstate="print"/>
          <a:srcRect t="5597"/>
          <a:stretch>
            <a:fillRect/>
          </a:stretch>
        </p:blipFill>
        <p:spPr bwMode="auto">
          <a:xfrm>
            <a:off x="-1" y="793"/>
            <a:ext cx="5759356" cy="685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24128" y="908720"/>
            <a:ext cx="34198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Репнин-Волконский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Николай Григорьевич </a:t>
            </a:r>
          </a:p>
          <a:p>
            <a:pPr algn="ctr">
              <a:buNone/>
            </a:pPr>
            <a:r>
              <a:rPr lang="ru-RU" sz="2000" b="1" dirty="0" smtClean="0"/>
              <a:t>(1778-1845)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   Русский военный и государственный деятель, участник Наполеоновских войн   </a:t>
            </a:r>
          </a:p>
          <a:p>
            <a:pPr algn="ctr">
              <a:buNone/>
            </a:pPr>
            <a:r>
              <a:rPr lang="ru-RU" sz="2000" b="1" dirty="0" smtClean="0"/>
              <a:t>Генерал от кавалерии, генерал-губернатор Малороссии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736x/a6/16/0a/a6160ac2f3eb3c1ec2468a388438b81a--napoleon-th-centur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7672"/>
            <a:ext cx="9164341" cy="58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1.1zoom.me/big3/230/405809-alexfas01.jpg"/>
          <p:cNvPicPr>
            <a:picLocks noChangeAspect="1" noChangeArrowheads="1"/>
          </p:cNvPicPr>
          <p:nvPr/>
        </p:nvPicPr>
        <p:blipFill>
          <a:blip r:embed="rId2" cstate="print"/>
          <a:srcRect l="10227" r="5995"/>
          <a:stretch>
            <a:fillRect/>
          </a:stretch>
        </p:blipFill>
        <p:spPr bwMode="auto">
          <a:xfrm>
            <a:off x="3299" y="0"/>
            <a:ext cx="9140701" cy="5472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517232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Франсуа Жерар. «Наполеон при Аустерлице»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Национальный музей Франции (Версаль)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Генерал Жан Рапп, после жертвенной атаки русских кавалергардов, представляет Наполеону пленного князя Николая Репнина-Волконского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.radikal.ru/c01/1811/95/1463bfac25dd.jpg"/>
          <p:cNvPicPr>
            <a:picLocks noChangeAspect="1" noChangeArrowheads="1"/>
          </p:cNvPicPr>
          <p:nvPr/>
        </p:nvPicPr>
        <p:blipFill>
          <a:blip r:embed="rId2" cstate="print"/>
          <a:srcRect t="6150"/>
          <a:stretch>
            <a:fillRect/>
          </a:stretch>
        </p:blipFill>
        <p:spPr bwMode="auto">
          <a:xfrm>
            <a:off x="0" y="1"/>
            <a:ext cx="58685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68144" y="1556792"/>
            <a:ext cx="3275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Волконский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Сергей Григорьевич </a:t>
            </a:r>
          </a:p>
          <a:p>
            <a:pPr algn="ctr">
              <a:buNone/>
            </a:pPr>
            <a:r>
              <a:rPr lang="ru-RU" sz="2000" b="1" dirty="0" smtClean="0"/>
              <a:t>(1788-1865)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Генерал</a:t>
            </a:r>
            <a:r>
              <a:rPr lang="en-US" sz="2000" b="1" dirty="0" smtClean="0"/>
              <a:t>-</a:t>
            </a:r>
            <a:r>
              <a:rPr lang="ru-RU" sz="2000" b="1" dirty="0" smtClean="0"/>
              <a:t>майор, </a:t>
            </a:r>
          </a:p>
          <a:p>
            <a:pPr algn="ctr">
              <a:buNone/>
            </a:pPr>
            <a:r>
              <a:rPr lang="ru-RU" sz="2000" b="1" dirty="0" smtClean="0"/>
              <a:t>герой Отечественной войны 1812 года, декабрист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това.jpg"/>
          <p:cNvPicPr>
            <a:picLocks noChangeAspect="1" noChangeArrowheads="1"/>
          </p:cNvPicPr>
          <p:nvPr/>
        </p:nvPicPr>
        <p:blipFill>
          <a:blip r:embed="rId2" cstate="print"/>
          <a:srcRect l="5987" t="11066" r="15069"/>
          <a:stretch>
            <a:fillRect/>
          </a:stretch>
        </p:blipFill>
        <p:spPr bwMode="auto">
          <a:xfrm>
            <a:off x="0" y="-1"/>
            <a:ext cx="5619722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80112" y="692696"/>
            <a:ext cx="35638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Эссен 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Петр Кириллович</a:t>
            </a:r>
          </a:p>
          <a:p>
            <a:pPr algn="ctr">
              <a:buNone/>
            </a:pPr>
            <a:r>
              <a:rPr lang="ru-RU" sz="2000" b="1" dirty="0" smtClean="0"/>
              <a:t>(1772-1844)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2000" b="1" dirty="0" smtClean="0"/>
              <a:t>Русский военный и государственный деятель эпохи Наполеоновских войн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Генерал от инфантерии </a:t>
            </a:r>
          </a:p>
          <a:p>
            <a:pPr algn="ctr">
              <a:buNone/>
            </a:pPr>
            <a:r>
              <a:rPr lang="ru-RU" sz="2000" b="1" dirty="0" smtClean="0"/>
              <a:t>Оренбургский генерал-губернатор (1817-1830)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Санкт-Петербургский генерал-губернатор (1830-1842)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st.hermitagemuseum.org/wps/wcm/connect/572da2ec-e809-438f-92f4-10ae0c577abd/WOA_IMAGE_1.jpg?MOD=AJPERES&amp;CACHEID=225d75c7-e22a-4e00-a140-ce7e5d145238"/>
          <p:cNvPicPr>
            <a:picLocks noChangeAspect="1" noChangeArrowheads="1"/>
          </p:cNvPicPr>
          <p:nvPr/>
        </p:nvPicPr>
        <p:blipFill>
          <a:blip r:embed="rId2" cstate="print"/>
          <a:srcRect l="1109" t="3346" r="3105"/>
          <a:stretch>
            <a:fillRect/>
          </a:stretch>
        </p:blipFill>
        <p:spPr bwMode="auto">
          <a:xfrm>
            <a:off x="0" y="0"/>
            <a:ext cx="604279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12160" y="1052736"/>
            <a:ext cx="31318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Сухтелен 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Павел Петрович</a:t>
            </a:r>
          </a:p>
          <a:p>
            <a:pPr algn="ctr">
              <a:buNone/>
            </a:pPr>
            <a:r>
              <a:rPr lang="ru-RU" sz="2000" b="1" dirty="0" smtClean="0"/>
              <a:t>(1788-1833)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Генерал-лейтенант, участник наполеоновских,</a:t>
            </a:r>
          </a:p>
          <a:p>
            <a:pPr algn="ctr">
              <a:buNone/>
            </a:pPr>
            <a:r>
              <a:rPr lang="ru-RU" sz="2000" b="1" dirty="0" smtClean="0"/>
              <a:t>русско-персидских и русско-турецких войн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Оренбургский </a:t>
            </a:r>
          </a:p>
          <a:p>
            <a:pPr algn="ctr">
              <a:buNone/>
            </a:pPr>
            <a:r>
              <a:rPr lang="ru-RU" sz="2000" b="1" dirty="0" smtClean="0"/>
              <a:t>генерал-губернатор</a:t>
            </a:r>
          </a:p>
          <a:p>
            <a:pPr algn="ctr">
              <a:buNone/>
            </a:pPr>
            <a:r>
              <a:rPr lang="ru-RU" sz="2000" b="1" dirty="0" smtClean="0"/>
              <a:t> (1830-1833)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5003/97833783.653/0_d4c13_88ef1a67_XXXL.jpg"/>
          <p:cNvPicPr/>
          <p:nvPr/>
        </p:nvPicPr>
        <p:blipFill>
          <a:blip r:embed="rId2" cstate="print"/>
          <a:srcRect l="7813" r="4687"/>
          <a:stretch>
            <a:fillRect/>
          </a:stretch>
        </p:blipFill>
        <p:spPr bwMode="auto">
          <a:xfrm>
            <a:off x="-13648" y="188641"/>
            <a:ext cx="9157701" cy="661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f/f7/Bryullov_Portrait_of_General_Petrovsky_V.A..jpg"/>
          <p:cNvPicPr>
            <a:picLocks noChangeAspect="1" noChangeArrowheads="1"/>
          </p:cNvPicPr>
          <p:nvPr/>
        </p:nvPicPr>
        <p:blipFill>
          <a:blip r:embed="rId2" cstate="print"/>
          <a:srcRect l="11032" t="3275" r="494"/>
          <a:stretch>
            <a:fillRect/>
          </a:stretch>
        </p:blipFill>
        <p:spPr bwMode="auto">
          <a:xfrm>
            <a:off x="-1" y="0"/>
            <a:ext cx="529533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64088" y="836712"/>
            <a:ext cx="3779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Перовский </a:t>
            </a:r>
          </a:p>
          <a:p>
            <a:pPr algn="ctr">
              <a:buNone/>
            </a:pPr>
            <a:r>
              <a:rPr lang="ru-RU" sz="2400" b="1" dirty="0" smtClean="0">
                <a:latin typeface="Arial Black" pitchFamily="34" charset="0"/>
              </a:rPr>
              <a:t>Василий Алексеевич</a:t>
            </a:r>
          </a:p>
          <a:p>
            <a:pPr algn="ctr">
              <a:buNone/>
            </a:pPr>
            <a:r>
              <a:rPr lang="ru-RU" sz="2000" b="1" dirty="0" smtClean="0"/>
              <a:t>(1795-1857)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Генерал-адъютант, участник наполеоновских, русско-турецких войн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Руководитель Хивинского и Кокандского походов</a:t>
            </a:r>
          </a:p>
          <a:p>
            <a:pPr algn="ctr">
              <a:buNone/>
            </a:pP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Оренбургский генерал-губернатор </a:t>
            </a:r>
          </a:p>
          <a:p>
            <a:pPr algn="ctr">
              <a:buNone/>
            </a:pPr>
            <a:r>
              <a:rPr lang="ru-RU" sz="2000" b="1" dirty="0" smtClean="0"/>
              <a:t>(1833-1842 г.г., 1851-1857 г.г.)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sgeneral.ru/maxi/k/gen_k1556_F1.jpg"/>
          <p:cNvPicPr/>
          <p:nvPr/>
        </p:nvPicPr>
        <p:blipFill>
          <a:blip r:embed="rId2" cstate="print"/>
          <a:srcRect l="4353" t="7453" r="4897" b="25512"/>
          <a:stretch>
            <a:fillRect/>
          </a:stretch>
        </p:blipFill>
        <p:spPr bwMode="auto">
          <a:xfrm>
            <a:off x="0" y="6824"/>
            <a:ext cx="6075052" cy="68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56176" y="1340768"/>
            <a:ext cx="2987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Крыжановский</a:t>
            </a:r>
            <a:r>
              <a:rPr lang="ru-RU" sz="24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Николай</a:t>
            </a:r>
            <a:r>
              <a:rPr lang="ru-RU" sz="24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Андреевич</a:t>
            </a:r>
            <a:r>
              <a:rPr lang="ru-RU" sz="24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(1818-1888)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Генерал-лейтенант, участник Туркестанских походов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Оренбургский генерал-губернатор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(1863-1882)</a:t>
            </a:r>
            <a:endParaRPr lang="ru-RU" sz="20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ayder.com.tr/media/images/tours/%202248_barcelona-turu/barcelona-turu-630819.jpg"/>
          <p:cNvPicPr/>
          <p:nvPr/>
        </p:nvPicPr>
        <p:blipFill>
          <a:blip r:embed="rId2" cstate="print"/>
          <a:srcRect r="5882"/>
          <a:stretch>
            <a:fillRect/>
          </a:stretch>
        </p:blipFill>
        <p:spPr bwMode="auto">
          <a:xfrm>
            <a:off x="1943" y="332656"/>
            <a:ext cx="9142057" cy="620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xn--80accmaabhm4ccaclb6adgpe6a4r.xn--p1ai/wp-content/uploads/2018/07/%D1%8F-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85" y="395785"/>
            <a:ext cx="9159385" cy="604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c.pics.livejournal.com/volk_ddr/27026275/3666/3666_900.jpg"/>
          <p:cNvPicPr/>
          <p:nvPr/>
        </p:nvPicPr>
        <p:blipFill>
          <a:blip r:embed="rId2" cstate="print"/>
          <a:srcRect t="13438" b="8819"/>
          <a:stretch>
            <a:fillRect/>
          </a:stretch>
        </p:blipFill>
        <p:spPr bwMode="auto">
          <a:xfrm>
            <a:off x="1563592" y="0"/>
            <a:ext cx="5935595" cy="686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view-planet.ru10"/>
          <p:cNvPicPr/>
          <p:nvPr/>
        </p:nvPicPr>
        <p:blipFill>
          <a:blip r:embed="rId2" cstate="print"/>
          <a:srcRect l="-2750"/>
          <a:stretch>
            <a:fillRect/>
          </a:stretch>
        </p:blipFill>
        <p:spPr bwMode="auto">
          <a:xfrm>
            <a:off x="-251525" y="0"/>
            <a:ext cx="9395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avanta.ru/upimg/big/6/8/3/3281683.jpg"/>
          <p:cNvPicPr>
            <a:picLocks noChangeAspect="1" noChangeArrowheads="1"/>
          </p:cNvPicPr>
          <p:nvPr/>
        </p:nvPicPr>
        <p:blipFill>
          <a:blip r:embed="rId3" cstate="print"/>
          <a:srcRect l="14593" t="4252" r="6567" b="19370"/>
          <a:stretch>
            <a:fillRect/>
          </a:stretch>
        </p:blipFill>
        <p:spPr bwMode="auto">
          <a:xfrm>
            <a:off x="0" y="0"/>
            <a:ext cx="2614352" cy="39113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4005064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«… Л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учшее русское произведение... Сравнительно с </a:t>
            </a:r>
            <a:r>
              <a:rPr lang="ru-RU" b="1" i="1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Капитанской дочкой</a:t>
            </a:r>
            <a:r>
              <a:rPr lang="ru-RU" b="1" i="1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»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все наши романы и повести кажутся приторной размазней. ...В первый раз выступили истинно русские характеры: простой комендант крепости, капитанша, поручик, бестолковщина времени и величие простых людей</a:t>
            </a:r>
            <a:r>
              <a:rPr lang="ru-RU" b="1" i="1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»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Н.В. Гоголь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ушкин.jpg"/>
          <p:cNvPicPr>
            <a:picLocks noChangeAspect="1" noChangeArrowheads="1"/>
          </p:cNvPicPr>
          <p:nvPr/>
        </p:nvPicPr>
        <p:blipFill>
          <a:blip r:embed="rId2" cstate="print"/>
          <a:srcRect t="2014" b="1343"/>
          <a:stretch>
            <a:fillRect/>
          </a:stretch>
        </p:blipFill>
        <p:spPr bwMode="auto">
          <a:xfrm>
            <a:off x="-1" y="0"/>
            <a:ext cx="9144001" cy="68648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8064" y="0"/>
            <a:ext cx="39959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В деревне Берды, где Пугачев простоял 6 месяцев, имел я большой успех — нашел 75-летнюю казачку, которая помнит это время, как мы с тобой помним 1830 год. Я от нее не отставал…».</a:t>
            </a:r>
          </a:p>
          <a:p>
            <a:endParaRPr lang="ru-RU" sz="800" b="1" i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               из письма А.С. Пушкина жене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:Portrait of Alexander Pushkin (Orest Kiprensky, 1827).PNG"/>
          <p:cNvPicPr/>
          <p:nvPr/>
        </p:nvPicPr>
        <p:blipFill>
          <a:blip r:embed="rId2" cstate="print"/>
          <a:srcRect l="3041" t="1315" r="4872"/>
          <a:stretch>
            <a:fillRect/>
          </a:stretch>
        </p:blipFill>
        <p:spPr bwMode="auto">
          <a:xfrm>
            <a:off x="0" y="5937"/>
            <a:ext cx="5486400" cy="685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508104" y="988548"/>
            <a:ext cx="3635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…Казаки на другой же день снарядили подводу в Оренбург, привезли и старуху, и роковой червонец и донесли: «Вчера-де приезжал какой-то чужой господин, приметами: собой невелик, волос черный, кудрявый, лицом смуглый, и подбивал под «пугачевщину» и дарил золотом; должен быть антихрист, потому что вместо ногтей на пальцах когти». Пушкин много тому смеялся.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32921" t="19190" r="18259" b="15746"/>
          <a:stretch>
            <a:fillRect/>
          </a:stretch>
        </p:blipFill>
        <p:spPr bwMode="auto">
          <a:xfrm>
            <a:off x="9000" y="0"/>
            <a:ext cx="9142051" cy="685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32921" t="20666" r="18259" b="14270"/>
          <a:stretch>
            <a:fillRect/>
          </a:stretch>
        </p:blipFill>
        <p:spPr bwMode="auto">
          <a:xfrm>
            <a:off x="-4718" y="-27296"/>
            <a:ext cx="9125213" cy="6885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erdskasloboda.ru/wp-content/uploads/2017/07/pushkin04.jpg"/>
          <p:cNvPicPr/>
          <p:nvPr/>
        </p:nvPicPr>
        <p:blipFill>
          <a:blip r:embed="rId2" cstate="print"/>
          <a:srcRect l="36567" t="2522" r="32315"/>
          <a:stretch>
            <a:fillRect/>
          </a:stretch>
        </p:blipFill>
        <p:spPr bwMode="auto">
          <a:xfrm>
            <a:off x="0" y="0"/>
            <a:ext cx="3901891" cy="688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orenburg.ru/town/qr_memo/p/0019/3141.jpg"/>
          <p:cNvPicPr/>
          <p:nvPr/>
        </p:nvPicPr>
        <p:blipFill>
          <a:blip r:embed="rId3" cstate="print"/>
          <a:srcRect l="23031" t="9449" r="25157"/>
          <a:stretch>
            <a:fillRect/>
          </a:stretch>
        </p:blipFill>
        <p:spPr bwMode="auto">
          <a:xfrm>
            <a:off x="3939051" y="20028"/>
            <a:ext cx="5213811" cy="683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9761/311695.4eb/0_98b3f_fb0091ce_XL.jpg"/>
          <p:cNvPicPr/>
          <p:nvPr/>
        </p:nvPicPr>
        <p:blipFill>
          <a:blip r:embed="rId2" cstate="print"/>
          <a:srcRect l="16211" t="4606" b="4961"/>
          <a:stretch>
            <a:fillRect/>
          </a:stretch>
        </p:blipFill>
        <p:spPr bwMode="auto">
          <a:xfrm>
            <a:off x="0" y="316294"/>
            <a:ext cx="4400204" cy="62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c.pics.livejournal.com/alxxx_61/52504883/115116/115116_original.jpg"/>
          <p:cNvPicPr/>
          <p:nvPr/>
        </p:nvPicPr>
        <p:blipFill>
          <a:blip r:embed="rId3" cstate="print"/>
          <a:srcRect l="28051" r="14764"/>
          <a:stretch>
            <a:fillRect/>
          </a:stretch>
        </p:blipFill>
        <p:spPr bwMode="auto">
          <a:xfrm>
            <a:off x="4421875" y="317952"/>
            <a:ext cx="4722126" cy="619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anctuarium.info/image/cache/book/cover_95980-500x500.jpg"/>
          <p:cNvPicPr>
            <a:picLocks noChangeAspect="1" noChangeArrowheads="1"/>
          </p:cNvPicPr>
          <p:nvPr/>
        </p:nvPicPr>
        <p:blipFill>
          <a:blip r:embed="rId2" cstate="print"/>
          <a:srcRect l="19656" t="2268" r="19865" b="2268"/>
          <a:stretch>
            <a:fillRect/>
          </a:stretch>
        </p:blipFill>
        <p:spPr bwMode="auto">
          <a:xfrm>
            <a:off x="6442081" y="2593075"/>
            <a:ext cx="2701919" cy="4264925"/>
          </a:xfrm>
          <a:prstGeom prst="rect">
            <a:avLst/>
          </a:prstGeom>
          <a:noFill/>
        </p:spPr>
      </p:pic>
      <p:pic>
        <p:nvPicPr>
          <p:cNvPr id="7" name="Рисунок 6" descr="File:Witkewich.jpg"/>
          <p:cNvPicPr/>
          <p:nvPr/>
        </p:nvPicPr>
        <p:blipFill>
          <a:blip r:embed="rId3" cstate="print"/>
          <a:srcRect l="8572"/>
          <a:stretch>
            <a:fillRect/>
          </a:stretch>
        </p:blipFill>
        <p:spPr bwMode="auto">
          <a:xfrm>
            <a:off x="0" y="-8473"/>
            <a:ext cx="5909481" cy="686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data.fantlab.ru/images/editions/big/186771"/>
          <p:cNvPicPr>
            <a:picLocks noChangeAspect="1" noChangeArrowheads="1"/>
          </p:cNvPicPr>
          <p:nvPr/>
        </p:nvPicPr>
        <p:blipFill>
          <a:blip r:embed="rId4" cstate="print"/>
          <a:srcRect l="1417" t="1744" b="872"/>
          <a:stretch>
            <a:fillRect/>
          </a:stretch>
        </p:blipFill>
        <p:spPr bwMode="auto">
          <a:xfrm>
            <a:off x="5114608" y="0"/>
            <a:ext cx="2681546" cy="4304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toalfa.com/netcat_files/multifile/2398/1061/MERCEDES_BENZ1.jpg"/>
          <p:cNvPicPr>
            <a:picLocks noChangeAspect="1" noChangeArrowheads="1"/>
          </p:cNvPicPr>
          <p:nvPr/>
        </p:nvPicPr>
        <p:blipFill>
          <a:blip r:embed="rId2" cstate="print"/>
          <a:srcRect l="4626"/>
          <a:stretch>
            <a:fillRect/>
          </a:stretch>
        </p:blipFill>
        <p:spPr bwMode="auto">
          <a:xfrm>
            <a:off x="0" y="872462"/>
            <a:ext cx="9144000" cy="5105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¡Ð»ÑÐ¶Ð° Ð¾ÑÐµÑÐµÑÑÐ²Ñ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121624" cy="581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Безымянный.png"/>
          <p:cNvPicPr/>
          <p:nvPr/>
        </p:nvPicPr>
        <p:blipFill>
          <a:blip r:embed="rId3" cstate="print"/>
          <a:srcRect l="64832" t="11809" b="14270"/>
          <a:stretch>
            <a:fillRect/>
          </a:stretch>
        </p:blipFill>
        <p:spPr bwMode="auto">
          <a:xfrm>
            <a:off x="4217158" y="476672"/>
            <a:ext cx="4926842" cy="582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nasledie-rus.ru/img/750000/7507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80"/>
            <a:ext cx="4743426" cy="661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628800"/>
            <a:ext cx="41044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/>
              <a:t>Карелин </a:t>
            </a:r>
          </a:p>
          <a:p>
            <a:pPr algn="ctr">
              <a:buNone/>
            </a:pPr>
            <a:r>
              <a:rPr lang="ru-RU" sz="2800" b="1" dirty="0" smtClean="0"/>
              <a:t>Григорий Силыч</a:t>
            </a:r>
          </a:p>
          <a:p>
            <a:pPr algn="ctr">
              <a:buNone/>
            </a:pPr>
            <a:r>
              <a:rPr lang="ru-RU" sz="2400" b="1" dirty="0" smtClean="0"/>
              <a:t>(1801-1872)</a:t>
            </a:r>
          </a:p>
          <a:p>
            <a:pPr algn="ctr">
              <a:buNone/>
            </a:pPr>
            <a:endParaRPr lang="ru-RU" sz="1200" b="1" dirty="0" smtClean="0"/>
          </a:p>
          <a:p>
            <a:pPr algn="ctr">
              <a:buNone/>
            </a:pPr>
            <a:r>
              <a:rPr lang="ru-RU" sz="2400" b="1" dirty="0" smtClean="0"/>
              <a:t>военный, ученый-естествоиспытатель и путешественник. </a:t>
            </a:r>
          </a:p>
          <a:p>
            <a:pPr algn="ctr">
              <a:buNone/>
            </a:pPr>
            <a:r>
              <a:rPr lang="ru-RU" sz="2400" b="1" dirty="0" smtClean="0"/>
              <a:t>Исследователь Казахстана и Южного Урала</a:t>
            </a:r>
            <a:endParaRPr lang="ru-RU" sz="24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Фотографии Советская\PA150057.JPG"/>
          <p:cNvPicPr>
            <a:picLocks noChangeAspect="1" noChangeArrowheads="1"/>
          </p:cNvPicPr>
          <p:nvPr/>
        </p:nvPicPr>
        <p:blipFill>
          <a:blip r:embed="rId2" cstate="print"/>
          <a:srcRect l="832" t="3329" r="4995" b="3884"/>
          <a:stretch>
            <a:fillRect/>
          </a:stretch>
        </p:blipFill>
        <p:spPr bwMode="auto">
          <a:xfrm>
            <a:off x="12330" y="0"/>
            <a:ext cx="9131671" cy="6858000"/>
          </a:xfrm>
          <a:prstGeom prst="rect">
            <a:avLst/>
          </a:prstGeom>
          <a:noFill/>
        </p:spPr>
      </p:pic>
      <p:pic>
        <p:nvPicPr>
          <p:cNvPr id="3" name="Рисунок 2" descr="http://upyourpic.org/images/201312/e5odb5zar5.jpg"/>
          <p:cNvPicPr/>
          <p:nvPr/>
        </p:nvPicPr>
        <p:blipFill>
          <a:blip r:embed="rId3" cstate="print"/>
          <a:srcRect l="14486" t="10189" r="5256" b="12956"/>
          <a:stretch>
            <a:fillRect/>
          </a:stretch>
        </p:blipFill>
        <p:spPr bwMode="auto">
          <a:xfrm>
            <a:off x="0" y="0"/>
            <a:ext cx="3029410" cy="379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pixic.ru/i/r0T1K0g1U12192i7.jpg"/>
          <p:cNvPicPr>
            <a:picLocks noChangeAspect="1" noChangeArrowheads="1"/>
          </p:cNvPicPr>
          <p:nvPr/>
        </p:nvPicPr>
        <p:blipFill>
          <a:blip r:embed="rId4" cstate="print"/>
          <a:srcRect l="2835" t="5024"/>
          <a:stretch>
            <a:fillRect/>
          </a:stretch>
        </p:blipFill>
        <p:spPr bwMode="auto">
          <a:xfrm>
            <a:off x="2370134" y="2666313"/>
            <a:ext cx="3507843" cy="4191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mory.gov.ua/sites/default/files/images/148._g-746._goristiy_bereg_ostrova_nikolaya.jpg"/>
          <p:cNvPicPr/>
          <p:nvPr/>
        </p:nvPicPr>
        <p:blipFill>
          <a:blip r:embed="rId2" cstate="print"/>
          <a:srcRect t="10739"/>
          <a:stretch>
            <a:fillRect/>
          </a:stretch>
        </p:blipFill>
        <p:spPr bwMode="auto">
          <a:xfrm>
            <a:off x="971600" y="0"/>
            <a:ext cx="7306263" cy="349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rr.lviv.ua/mp3/podiyi-personiliyi/shevchenko/shevchenko.jpg"/>
          <p:cNvPicPr/>
          <p:nvPr/>
        </p:nvPicPr>
        <p:blipFill>
          <a:blip r:embed="rId3" cstate="print"/>
          <a:srcRect t="34050"/>
          <a:stretch>
            <a:fillRect/>
          </a:stretch>
        </p:blipFill>
        <p:spPr bwMode="auto">
          <a:xfrm>
            <a:off x="938054" y="3547310"/>
            <a:ext cx="7349042" cy="331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-shevchenko.name/files/THSh/paints/1962-08/050.jpg"/>
          <p:cNvPicPr>
            <a:picLocks noChangeAspect="1" noChangeArrowheads="1"/>
          </p:cNvPicPr>
          <p:nvPr/>
        </p:nvPicPr>
        <p:blipFill>
          <a:blip r:embed="rId2" cstate="print"/>
          <a:srcRect l="3884" t="17008" r="5752"/>
          <a:stretch>
            <a:fillRect/>
          </a:stretch>
        </p:blipFill>
        <p:spPr bwMode="auto">
          <a:xfrm>
            <a:off x="-1" y="619792"/>
            <a:ext cx="4408227" cy="5603588"/>
          </a:xfrm>
          <a:prstGeom prst="rect">
            <a:avLst/>
          </a:prstGeom>
          <a:noFill/>
        </p:spPr>
      </p:pic>
      <p:pic>
        <p:nvPicPr>
          <p:cNvPr id="4" name="Рисунок 3" descr="https://im0-tub-ru.yandex.net/i?id=6a4c60692901626a938604ce8a8e68a0-l&amp;n=13"/>
          <p:cNvPicPr/>
          <p:nvPr/>
        </p:nvPicPr>
        <p:blipFill>
          <a:blip r:embed="rId3" cstate="print"/>
          <a:srcRect l="8224" t="23937" r="49134" b="8819"/>
          <a:stretch>
            <a:fillRect/>
          </a:stretch>
        </p:blipFill>
        <p:spPr bwMode="auto">
          <a:xfrm>
            <a:off x="4421593" y="627798"/>
            <a:ext cx="4722407" cy="558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953227/data/images/img14.jpg"/>
          <p:cNvPicPr/>
          <p:nvPr/>
        </p:nvPicPr>
        <p:blipFill>
          <a:blip r:embed="rId2" cstate="print"/>
          <a:srcRect l="13998" t="12217" r="5599" b="3818"/>
          <a:stretch>
            <a:fillRect/>
          </a:stretch>
        </p:blipFill>
        <p:spPr bwMode="auto">
          <a:xfrm>
            <a:off x="0" y="260648"/>
            <a:ext cx="4928091" cy="630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260648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…«В Оренбурге мне скучно и грустно до чрезвычайности… Ни одного теплого человека – ни одного искреннего слова участия. С каждым днем становится мне этот город противнее своей официальностью, своим подобострастно – служебным характером».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2708920"/>
            <a:ext cx="4211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«Я не скажу, чтоб я чувствовал большую симпатию к этому богоспасаемому городу, но все-таки меня очень интересует все совершающееся в нем. Я уверен, что если бы Оренбург был обречен подобно библейскому городу провалиться за грехи свои, то господь пощадил бы его для нескольких праведников, которые там найдутся. А уж где есть хоть один праведник. О том месте всегда отрадно вспомнить…».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kos.ru/blog/pictures/grigoryev.jpg"/>
          <p:cNvPicPr>
            <a:picLocks noChangeAspect="1" noChangeArrowheads="1"/>
          </p:cNvPicPr>
          <p:nvPr/>
        </p:nvPicPr>
        <p:blipFill>
          <a:blip r:embed="rId2" cstate="print"/>
          <a:srcRect l="5490" t="3089" r="7302" b="15453"/>
          <a:stretch>
            <a:fillRect/>
          </a:stretch>
        </p:blipFill>
        <p:spPr bwMode="auto">
          <a:xfrm>
            <a:off x="0" y="450376"/>
            <a:ext cx="4644008" cy="57909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9952" y="188640"/>
            <a:ext cx="5004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«… Город прескучный, в особенности для меня, </a:t>
            </a:r>
            <a:r>
              <a:rPr lang="ru-RU" sz="2000" b="1" dirty="0" smtClean="0">
                <a:ea typeface="Calibri" pitchFamily="34" charset="0"/>
                <a:cs typeface="Arial" pitchFamily="34" charset="0"/>
              </a:rPr>
              <a:t>поистине это самая тинистая трущоба во всей Российской империи.</a:t>
            </a:r>
            <a:r>
              <a:rPr lang="ru-RU" sz="2000" b="1" dirty="0" smtClean="0">
                <a:cs typeface="Arial" pitchFamily="34" charset="0"/>
              </a:rPr>
              <a:t>  </a:t>
            </a: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Из моих сотоварищей серьезный человек, кажется, один поп».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132856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«… Здесь, в Оренбурге, обучая русскому языку, честно и ревностно стараясь будить любовь к народности, к преданию, к изящному, я, по крайней мере, не бесполезен …»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Служба здесь вещь менее пакостная, чем где-либо. Здесь еще дорожат людьми, свое дело знающими, да и начальство (директор и инспектор) честные… Безобразие, коли хотите, общее всем военно-учебным заведениям… умеряется отсутствием строгости и формализма и страхом (ей богу) гласности…</a:t>
            </a:r>
            <a:endParaRPr lang="ru-RU" sz="2000" dirty="0" smtClean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3-eu-west-1.amazonaws.com/media.agentika.com/user/866fb020-6e8f-4bd7-ba39-73caa90bf256.jpeg"/>
          <p:cNvPicPr/>
          <p:nvPr/>
        </p:nvPicPr>
        <p:blipFill>
          <a:blip r:embed="rId2" cstate="print"/>
          <a:srcRect b="2835"/>
          <a:stretch>
            <a:fillRect/>
          </a:stretch>
        </p:blipFill>
        <p:spPr bwMode="auto">
          <a:xfrm>
            <a:off x="0" y="4597"/>
            <a:ext cx="5281684" cy="685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08104" y="1700808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«… Край здесь прекрасный, по своему возрасту только что выходящий из девственности, по богатству, здоровью и в особенности по простоте и не испорченности народа».</a:t>
            </a:r>
            <a:endParaRPr lang="ru-RU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nigapolis.ru/pictures/2/41/3381444_sbig1.jpg"/>
          <p:cNvPicPr>
            <a:picLocks noChangeAspect="1" noChangeArrowheads="1"/>
          </p:cNvPicPr>
          <p:nvPr/>
        </p:nvPicPr>
        <p:blipFill>
          <a:blip r:embed="rId2" cstate="print"/>
          <a:srcRect l="7959" t="8231" r="7959" b="2058"/>
          <a:stretch>
            <a:fillRect/>
          </a:stretch>
        </p:blipFill>
        <p:spPr bwMode="auto">
          <a:xfrm>
            <a:off x="0" y="692696"/>
            <a:ext cx="3083580" cy="5090203"/>
          </a:xfrm>
          <a:prstGeom prst="rect">
            <a:avLst/>
          </a:prstGeom>
          <a:noFill/>
        </p:spPr>
      </p:pic>
      <p:pic>
        <p:nvPicPr>
          <p:cNvPr id="3" name="Picture 12" descr="https://img02.rl0.ru/afisha/2000x2000q85i/s3.afisha.ru/ms/OIZRR09xgn7_iEAnFChhYLnFgcV_fAxoXKAwpMi2xIA.jpg"/>
          <p:cNvPicPr>
            <a:picLocks noChangeAspect="1" noChangeArrowheads="1"/>
          </p:cNvPicPr>
          <p:nvPr/>
        </p:nvPicPr>
        <p:blipFill>
          <a:blip r:embed="rId3" cstate="print"/>
          <a:srcRect l="10799" t="9903" r="1350"/>
          <a:stretch>
            <a:fillRect/>
          </a:stretch>
        </p:blipFill>
        <p:spPr bwMode="auto">
          <a:xfrm>
            <a:off x="3107309" y="692696"/>
            <a:ext cx="6036691" cy="5063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elgdb.ru/assets/templates/project/VirtualAlmanac/img/tolstoy/1.jpg"/>
          <p:cNvPicPr/>
          <p:nvPr/>
        </p:nvPicPr>
        <p:blipFill>
          <a:blip r:embed="rId2" cstate="print"/>
          <a:srcRect l="1838" t="6236" r="7353"/>
          <a:stretch>
            <a:fillRect/>
          </a:stretch>
        </p:blipFill>
        <p:spPr bwMode="auto">
          <a:xfrm>
            <a:off x="0" y="548680"/>
            <a:ext cx="4357236" cy="583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art-catalog.ru/data_picture_2016/picture/108/17907.jpg"/>
          <p:cNvPicPr>
            <a:picLocks noChangeAspect="1" noChangeArrowheads="1"/>
          </p:cNvPicPr>
          <p:nvPr/>
        </p:nvPicPr>
        <p:blipFill>
          <a:blip r:embed="rId3" cstate="print"/>
          <a:srcRect l="4548" r="6544"/>
          <a:stretch>
            <a:fillRect/>
          </a:stretch>
        </p:blipFill>
        <p:spPr bwMode="auto">
          <a:xfrm>
            <a:off x="4395666" y="548680"/>
            <a:ext cx="4748334" cy="5827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zakon.kz/img/040343/040343665.JPG"/>
          <p:cNvPicPr>
            <a:picLocks noChangeAspect="1" noChangeArrowheads="1"/>
          </p:cNvPicPr>
          <p:nvPr/>
        </p:nvPicPr>
        <p:blipFill>
          <a:blip r:embed="rId2" cstate="print"/>
          <a:srcRect l="7560" t="1824" r="12559"/>
          <a:stretch>
            <a:fillRect/>
          </a:stretch>
        </p:blipFill>
        <p:spPr bwMode="auto">
          <a:xfrm>
            <a:off x="-9899" y="151708"/>
            <a:ext cx="9153899" cy="6567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G_t81aWov6Y/VXq-GitVEOI/AAAAAAAAAys/hqe6mR9MWvg/s1600/yesenin%252Bcolor_crop.jpg"/>
          <p:cNvPicPr/>
          <p:nvPr/>
        </p:nvPicPr>
        <p:blipFill>
          <a:blip r:embed="rId2" cstate="print"/>
          <a:srcRect l="7331" r="3755"/>
          <a:stretch>
            <a:fillRect/>
          </a:stretch>
        </p:blipFill>
        <p:spPr bwMode="auto">
          <a:xfrm>
            <a:off x="1" y="2"/>
            <a:ext cx="6264321" cy="51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yard.kraslib.ru/img/vv/top/esenin_pugache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424" y="-1"/>
            <a:ext cx="3193577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3732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Arial" pitchFamily="34" charset="0"/>
              </a:rPr>
              <a:t>«Летом 1922 года в Берлине Есенин читал мне поэму «Пугачев». Взволновал он меня до спазмы в горле, рыдать хотелось. Помнится, я даже не мог сказать ему никаких похвал, да он – я думаю – и не нуждался в них».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ea typeface="Calibri" pitchFamily="34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lang="ru-RU" b="1" i="1" dirty="0" smtClean="0">
                <a:ea typeface="Calibri" pitchFamily="34" charset="0"/>
                <a:cs typeface="Arial" pitchFamily="34" charset="0"/>
              </a:rPr>
              <a:t>Из воспоминаний М. Горького</a:t>
            </a:r>
            <a:r>
              <a:rPr lang="ru-RU" b="1" i="1" dirty="0" smtClean="0">
                <a:solidFill>
                  <a:srgbClr val="222222"/>
                </a:solidFill>
                <a:ea typeface="Calibri" pitchFamily="34" charset="0"/>
                <a:cs typeface="Arial" pitchFamily="34" charset="0"/>
              </a:rPr>
              <a:t>  </a:t>
            </a:r>
            <a:r>
              <a:rPr lang="ru-RU" b="1" i="1" dirty="0" smtClean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proza.ru/pics/2018/09/13/1350.jpg"/>
          <p:cNvPicPr>
            <a:picLocks noChangeAspect="1" noChangeArrowheads="1"/>
          </p:cNvPicPr>
          <p:nvPr/>
        </p:nvPicPr>
        <p:blipFill>
          <a:blip r:embed="rId2" cstate="print"/>
          <a:srcRect l="7542" r="1733"/>
          <a:stretch>
            <a:fillRect/>
          </a:stretch>
        </p:blipFill>
        <p:spPr bwMode="auto">
          <a:xfrm>
            <a:off x="0" y="-11394"/>
            <a:ext cx="5184576" cy="68693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20072" y="620688"/>
            <a:ext cx="3923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«Россия умирает, мы присутствуем при последних ее вздохах, была великая Русь, от Балтийского моря до Тихого океана, от Белого моря, до Персии, была целая, великая, грозная, могучая, земледельческая, трудовая Россия и ее нет…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780928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Ты, любимая, отдавая последний вздох, открой на секунду тяжелые веки свои, тут, рядом с тобой стоит сын твой, гордый душой и своею свободой, войско оренбургское…</a:t>
            </a:r>
            <a:br>
              <a:rPr lang="ru-RU" b="1" dirty="0" smtClean="0"/>
            </a:br>
            <a:r>
              <a:rPr lang="ru-RU" b="1" dirty="0" smtClean="0"/>
              <a:t>Войско оренбургское, крепись, не далек тот час великого праздника Всея Руси, все кремлевские колокола дадут свободный трезвон, и возвестят миру о целости Руси Православной.»</a:t>
            </a:r>
            <a:endParaRPr lang="ru-RU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vfl.ru/ii/1532862243/71d0780d/22672244.jpg"/>
          <p:cNvPicPr/>
          <p:nvPr/>
        </p:nvPicPr>
        <p:blipFill>
          <a:blip r:embed="rId2" cstate="print"/>
          <a:srcRect l="5901"/>
          <a:stretch>
            <a:fillRect/>
          </a:stretch>
        </p:blipFill>
        <p:spPr bwMode="auto">
          <a:xfrm>
            <a:off x="-3888" y="0"/>
            <a:ext cx="9147889" cy="55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5892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А.И. Дутов, А.В. Колчак, генерал И.Г. Акулинин и архиепископ Мефодий (Герасимов). Троицк, 02. 1919 г. </a:t>
            </a:r>
            <a:endParaRPr lang="ru-RU" sz="24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.Ð.Ð¡Ð¾Ð»Ð¾Ð²ÑÐµÐ²-Ð¡ÐµÐ´Ð¾Ð¹"/>
          <p:cNvPicPr>
            <a:picLocks noChangeAspect="1" noChangeArrowheads="1"/>
          </p:cNvPicPr>
          <p:nvPr/>
        </p:nvPicPr>
        <p:blipFill>
          <a:blip r:embed="rId2" cstate="print"/>
          <a:srcRect l="4961" t="2714" r="3307" b="4342"/>
          <a:stretch>
            <a:fillRect/>
          </a:stretch>
        </p:blipFill>
        <p:spPr bwMode="auto">
          <a:xfrm>
            <a:off x="0" y="0"/>
            <a:ext cx="4416245" cy="6858000"/>
          </a:xfrm>
          <a:prstGeom prst="rect">
            <a:avLst/>
          </a:prstGeom>
          <a:noFill/>
        </p:spPr>
      </p:pic>
      <p:pic>
        <p:nvPicPr>
          <p:cNvPr id="3" name="Рисунок 2" descr="http://900igr.net/up/datas/153460/013.jpg"/>
          <p:cNvPicPr/>
          <p:nvPr/>
        </p:nvPicPr>
        <p:blipFill>
          <a:blip r:embed="rId3" cstate="print"/>
          <a:srcRect l="56693" t="23622" r="7480" b="6067"/>
          <a:stretch>
            <a:fillRect/>
          </a:stretch>
        </p:blipFill>
        <p:spPr bwMode="auto">
          <a:xfrm>
            <a:off x="4504595" y="0"/>
            <a:ext cx="4639405" cy="68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Пользователь\Desktop\Оренбург\Тематические туры Оренбург\3721_28rostropovich2600.jpg"/>
          <p:cNvPicPr>
            <a:picLocks noChangeAspect="1" noChangeArrowheads="1"/>
          </p:cNvPicPr>
          <p:nvPr/>
        </p:nvPicPr>
        <p:blipFill>
          <a:blip r:embed="rId2" cstate="print"/>
          <a:srcRect r="4734"/>
          <a:stretch>
            <a:fillRect/>
          </a:stretch>
        </p:blipFill>
        <p:spPr bwMode="auto">
          <a:xfrm>
            <a:off x="-2132" y="786388"/>
            <a:ext cx="9146131" cy="5120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Безымянный.png"/>
          <p:cNvPicPr/>
          <p:nvPr/>
        </p:nvPicPr>
        <p:blipFill>
          <a:blip r:embed="rId2" cstate="print"/>
          <a:srcRect l="30431" t="18192" r="28495" b="27695"/>
          <a:stretch>
            <a:fillRect/>
          </a:stretch>
        </p:blipFill>
        <p:spPr bwMode="auto">
          <a:xfrm>
            <a:off x="1" y="0"/>
            <a:ext cx="915764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www.ural56.ru/upload/iblock/ba6/ba6e17fc0699053896b0c62eb20efe9e.jpg"/>
          <p:cNvPicPr/>
          <p:nvPr/>
        </p:nvPicPr>
        <p:blipFill>
          <a:blip r:embed="rId3" cstate="print"/>
          <a:srcRect l="14897" t="4210" r="10201"/>
          <a:stretch>
            <a:fillRect/>
          </a:stretch>
        </p:blipFill>
        <p:spPr bwMode="auto">
          <a:xfrm>
            <a:off x="0" y="0"/>
            <a:ext cx="4231897" cy="362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cdn.bolshoyvopros.ru/files/users/images/2e/c9/2ec9e79bacf0a5f51f28df9c09e3bfb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44" y="4500561"/>
            <a:ext cx="3714756" cy="235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-kon.ru/wp-content/uploads/2012/03/art-9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" y="4423"/>
            <a:ext cx="9129002" cy="684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carsecology.ru/wp-content/uploads/2014/07/gaz.jpg"/>
          <p:cNvPicPr/>
          <p:nvPr/>
        </p:nvPicPr>
        <p:blipFill>
          <a:blip r:embed="rId3" cstate="print"/>
          <a:srcRect l="1360" r="11458"/>
          <a:stretch>
            <a:fillRect/>
          </a:stretch>
        </p:blipFill>
        <p:spPr bwMode="auto">
          <a:xfrm>
            <a:off x="5220072" y="1"/>
            <a:ext cx="3923928" cy="337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ульптура поцелуй в сш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6" y="328809"/>
            <a:ext cx="9155926" cy="620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</TotalTime>
  <Words>1177</Words>
  <Application>Microsoft Office PowerPoint</Application>
  <PresentationFormat>Экран (4:3)</PresentationFormat>
  <Paragraphs>192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21</cp:revision>
  <dcterms:created xsi:type="dcterms:W3CDTF">2019-08-07T11:50:36Z</dcterms:created>
  <dcterms:modified xsi:type="dcterms:W3CDTF">2019-12-06T06:00:38Z</dcterms:modified>
</cp:coreProperties>
</file>